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47" d="100"/>
          <a:sy n="47" d="100"/>
        </p:scale>
        <p:origin x="154" y="3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58563-74E1-403A-912F-BB67A4791C09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470C6-07F2-401A-893C-EF7A6BBD6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294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470C6-07F2-401A-893C-EF7A6BBD63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39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D5D5D5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08125" y="2238812"/>
            <a:ext cx="17487848" cy="643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D5D5D5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70484" y="3147181"/>
            <a:ext cx="11907519" cy="7273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95250" y="6847792"/>
            <a:ext cx="6887373" cy="8625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marR="5080" indent="-312420">
              <a:lnSpc>
                <a:spcPct val="111200"/>
              </a:lnSpc>
              <a:spcBef>
                <a:spcPts val="95"/>
              </a:spcBef>
            </a:pPr>
            <a:r>
              <a:rPr lang="en-US" sz="5250" spc="114" dirty="0">
                <a:latin typeface="Baguet Script" panose="020F0502020204030204" pitchFamily="2" charset="0"/>
              </a:rPr>
              <a:t>Sneha Venkatapathy</a:t>
            </a:r>
            <a:endParaRPr sz="5250" dirty="0">
              <a:latin typeface="Baguet Script" panose="020F05020202040302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F1D96-B057-C32D-BF84-3ADEF80D932A}"/>
              </a:ext>
            </a:extLst>
          </p:cNvPr>
          <p:cNvSpPr txBox="1"/>
          <p:nvPr/>
        </p:nvSpPr>
        <p:spPr>
          <a:xfrm>
            <a:off x="1898650" y="4428942"/>
            <a:ext cx="17145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Baguet Script" panose="00000500000000000000" pitchFamily="2" charset="0"/>
              </a:rPr>
              <a:t>IBM Data Science Capstone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909" y="1055884"/>
            <a:ext cx="5958101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794" y="2212962"/>
            <a:ext cx="11583035" cy="8576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10260">
              <a:lnSpc>
                <a:spcPct val="111800"/>
              </a:lnSpc>
              <a:spcBef>
                <a:spcPts val="95"/>
              </a:spcBef>
            </a:pP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 MT"/>
                <a:cs typeface="Arial MT"/>
              </a:rPr>
              <a:t>set,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there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several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cases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did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land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successfully.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Sometimes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was </a:t>
            </a:r>
            <a:r>
              <a:rPr sz="2950" spc="145" dirty="0">
                <a:solidFill>
                  <a:srgbClr val="FFFFFF"/>
                </a:solidFill>
                <a:latin typeface="Arial MT"/>
                <a:cs typeface="Arial MT"/>
              </a:rPr>
              <a:t>attempted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due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accident;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Arial MT"/>
                <a:cs typeface="Arial MT"/>
              </a:rPr>
              <a:t>example,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True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Ocean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successfully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5" dirty="0">
                <a:solidFill>
                  <a:srgbClr val="FFFFFF"/>
                </a:solidFill>
                <a:latin typeface="Arial MT"/>
                <a:cs typeface="Arial MT"/>
              </a:rPr>
              <a:t>landed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region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ocean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while</a:t>
            </a:r>
            <a:r>
              <a:rPr sz="2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False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Ocean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Arial MT"/>
                <a:cs typeface="Arial MT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specific </a:t>
            </a: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region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ocean.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True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75" dirty="0">
                <a:solidFill>
                  <a:srgbClr val="FFFFFF"/>
                </a:solidFill>
                <a:latin typeface="Arial MT"/>
                <a:cs typeface="Arial MT"/>
              </a:rPr>
              <a:t>RTLS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 MT"/>
                <a:cs typeface="Arial MT"/>
              </a:rPr>
              <a:t>outcome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successfully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45" dirty="0">
                <a:solidFill>
                  <a:srgbClr val="FFFFFF"/>
                </a:solidFill>
                <a:latin typeface="Arial MT"/>
                <a:cs typeface="Arial MT"/>
              </a:rPr>
              <a:t>ground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pad</a:t>
            </a:r>
            <a:r>
              <a:rPr sz="2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False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75" dirty="0">
                <a:solidFill>
                  <a:srgbClr val="FFFFFF"/>
                </a:solidFill>
                <a:latin typeface="Arial MT"/>
                <a:cs typeface="Arial MT"/>
              </a:rPr>
              <a:t>RTLS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Arial MT"/>
                <a:cs typeface="Arial MT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ground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pad.True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ASDS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successfully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ship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False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ASDS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mission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 MT"/>
                <a:cs typeface="Arial MT"/>
              </a:rPr>
              <a:t>ship.</a:t>
            </a:r>
            <a:endParaRPr sz="2950">
              <a:latin typeface="Arial MT"/>
              <a:cs typeface="Arial MT"/>
            </a:endParaRPr>
          </a:p>
          <a:p>
            <a:pPr marL="12700" marR="958850" algn="just">
              <a:lnSpc>
                <a:spcPct val="111800"/>
              </a:lnSpc>
              <a:spcBef>
                <a:spcPts val="1980"/>
              </a:spcBef>
            </a:pP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mainly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convert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 MT"/>
                <a:cs typeface="Arial MT"/>
              </a:rPr>
              <a:t>those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 MT"/>
                <a:cs typeface="Arial MT"/>
              </a:rPr>
              <a:t>Training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Labels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“1”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successfully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landed,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265" dirty="0">
                <a:solidFill>
                  <a:srgbClr val="FFFFFF"/>
                </a:solidFill>
                <a:latin typeface="Arial MT"/>
                <a:cs typeface="Arial MT"/>
              </a:rPr>
              <a:t>“0”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was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unsuccessful.</a:t>
            </a:r>
            <a:endParaRPr sz="2950">
              <a:latin typeface="Arial MT"/>
              <a:cs typeface="Arial MT"/>
            </a:endParaRPr>
          </a:p>
          <a:p>
            <a:pPr marL="6597650">
              <a:lnSpc>
                <a:spcPct val="100000"/>
              </a:lnSpc>
              <a:spcBef>
                <a:spcPts val="2445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Data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8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Wrangling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5758" y="2326875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8"/>
                </a:lnTo>
                <a:lnTo>
                  <a:pt x="24482" y="207269"/>
                </a:lnTo>
                <a:lnTo>
                  <a:pt x="7173" y="277108"/>
                </a:lnTo>
                <a:lnTo>
                  <a:pt x="2960" y="321439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2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1"/>
                </a:lnTo>
                <a:lnTo>
                  <a:pt x="14119" y="807535"/>
                </a:lnTo>
                <a:lnTo>
                  <a:pt x="47210" y="888251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6"/>
                </a:lnTo>
                <a:lnTo>
                  <a:pt x="207272" y="1022373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7"/>
                </a:lnTo>
                <a:lnTo>
                  <a:pt x="6542529" y="999646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1"/>
                </a:lnTo>
                <a:lnTo>
                  <a:pt x="6676656" y="839590"/>
                </a:lnTo>
                <a:lnTo>
                  <a:pt x="6693965" y="769751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2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39"/>
                </a:lnTo>
                <a:lnTo>
                  <a:pt x="6693965" y="277108"/>
                </a:lnTo>
                <a:lnTo>
                  <a:pt x="6687018" y="239324"/>
                </a:lnTo>
                <a:lnTo>
                  <a:pt x="6653928" y="158608"/>
                </a:lnTo>
                <a:lnTo>
                  <a:pt x="6623422" y="115137"/>
                </a:lnTo>
                <a:lnTo>
                  <a:pt x="6586001" y="77718"/>
                </a:lnTo>
                <a:lnTo>
                  <a:pt x="6542529" y="47214"/>
                </a:lnTo>
                <a:lnTo>
                  <a:pt x="6493866" y="24487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47161" y="2406728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10" dirty="0">
                <a:latin typeface="Arial MT"/>
                <a:cs typeface="Arial MT"/>
              </a:rPr>
              <a:t>Perform</a:t>
            </a:r>
            <a:r>
              <a:rPr sz="2450" spc="-75" dirty="0">
                <a:latin typeface="Arial MT"/>
                <a:cs typeface="Arial MT"/>
              </a:rPr>
              <a:t> </a:t>
            </a:r>
            <a:r>
              <a:rPr sz="2450" spc="125" dirty="0">
                <a:latin typeface="Arial MT"/>
                <a:cs typeface="Arial MT"/>
              </a:rPr>
              <a:t>exploratory</a:t>
            </a:r>
            <a:r>
              <a:rPr sz="2450" spc="-70" dirty="0">
                <a:latin typeface="Arial MT"/>
                <a:cs typeface="Arial MT"/>
              </a:rPr>
              <a:t> </a:t>
            </a:r>
            <a:r>
              <a:rPr sz="2450" spc="50" dirty="0">
                <a:latin typeface="Arial MT"/>
                <a:cs typeface="Arial MT"/>
              </a:rPr>
              <a:t>Data</a:t>
            </a:r>
            <a:r>
              <a:rPr sz="2450" spc="-70" dirty="0">
                <a:latin typeface="Arial MT"/>
                <a:cs typeface="Arial MT"/>
              </a:rPr>
              <a:t> </a:t>
            </a:r>
            <a:r>
              <a:rPr sz="2450" spc="60" dirty="0">
                <a:latin typeface="Arial MT"/>
                <a:cs typeface="Arial MT"/>
              </a:rPr>
              <a:t>Analysis </a:t>
            </a:r>
            <a:r>
              <a:rPr sz="2450" spc="105" dirty="0">
                <a:latin typeface="Arial MT"/>
                <a:cs typeface="Arial MT"/>
              </a:rPr>
              <a:t>and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determine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85" dirty="0">
                <a:latin typeface="Arial MT"/>
                <a:cs typeface="Arial MT"/>
              </a:rPr>
              <a:t>Training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50" dirty="0">
                <a:latin typeface="Arial MT"/>
                <a:cs typeface="Arial MT"/>
              </a:rPr>
              <a:t>Labels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817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231265" y="0"/>
                </a:moveTo>
                <a:lnTo>
                  <a:pt x="470100" y="0"/>
                </a:lnTo>
                <a:lnTo>
                  <a:pt x="405355" y="846"/>
                </a:lnTo>
                <a:lnTo>
                  <a:pt x="349460" y="3142"/>
                </a:lnTo>
                <a:lnTo>
                  <a:pt x="301530" y="7614"/>
                </a:lnTo>
                <a:lnTo>
                  <a:pt x="260679" y="14986"/>
                </a:lnTo>
                <a:lnTo>
                  <a:pt x="181304" y="46083"/>
                </a:lnTo>
                <a:lnTo>
                  <a:pt x="140416" y="72198"/>
                </a:lnTo>
                <a:lnTo>
                  <a:pt x="103906" y="103782"/>
                </a:lnTo>
                <a:lnTo>
                  <a:pt x="72320" y="140292"/>
                </a:lnTo>
                <a:lnTo>
                  <a:pt x="46204" y="181179"/>
                </a:lnTo>
                <a:lnTo>
                  <a:pt x="26103" y="225900"/>
                </a:lnTo>
                <a:lnTo>
                  <a:pt x="8325" y="298070"/>
                </a:lnTo>
                <a:lnTo>
                  <a:pt x="3761" y="344824"/>
                </a:lnTo>
                <a:lnTo>
                  <a:pt x="1262" y="398209"/>
                </a:lnTo>
                <a:lnTo>
                  <a:pt x="213" y="457863"/>
                </a:lnTo>
                <a:lnTo>
                  <a:pt x="0" y="523423"/>
                </a:lnTo>
                <a:lnTo>
                  <a:pt x="213" y="588983"/>
                </a:lnTo>
                <a:lnTo>
                  <a:pt x="1262" y="648637"/>
                </a:lnTo>
                <a:lnTo>
                  <a:pt x="3761" y="702022"/>
                </a:lnTo>
                <a:lnTo>
                  <a:pt x="8325" y="748776"/>
                </a:lnTo>
                <a:lnTo>
                  <a:pt x="15568" y="788538"/>
                </a:lnTo>
                <a:lnTo>
                  <a:pt x="46204" y="865666"/>
                </a:lnTo>
                <a:lnTo>
                  <a:pt x="72320" y="906554"/>
                </a:lnTo>
                <a:lnTo>
                  <a:pt x="103906" y="943064"/>
                </a:lnTo>
                <a:lnTo>
                  <a:pt x="140416" y="974648"/>
                </a:lnTo>
                <a:lnTo>
                  <a:pt x="181304" y="1000763"/>
                </a:lnTo>
                <a:lnTo>
                  <a:pt x="226024" y="1020861"/>
                </a:lnTo>
                <a:lnTo>
                  <a:pt x="301530" y="1039232"/>
                </a:lnTo>
                <a:lnTo>
                  <a:pt x="349460" y="1043704"/>
                </a:lnTo>
                <a:lnTo>
                  <a:pt x="405355" y="1046000"/>
                </a:lnTo>
                <a:lnTo>
                  <a:pt x="470100" y="1046846"/>
                </a:lnTo>
                <a:lnTo>
                  <a:pt x="6231265" y="1046846"/>
                </a:lnTo>
                <a:lnTo>
                  <a:pt x="6296010" y="1046000"/>
                </a:lnTo>
                <a:lnTo>
                  <a:pt x="6351906" y="1043704"/>
                </a:lnTo>
                <a:lnTo>
                  <a:pt x="6399836" y="1039232"/>
                </a:lnTo>
                <a:lnTo>
                  <a:pt x="6440686" y="1031860"/>
                </a:lnTo>
                <a:lnTo>
                  <a:pt x="6520062" y="1000763"/>
                </a:lnTo>
                <a:lnTo>
                  <a:pt x="6560950" y="974648"/>
                </a:lnTo>
                <a:lnTo>
                  <a:pt x="6597460" y="943064"/>
                </a:lnTo>
                <a:lnTo>
                  <a:pt x="6629046" y="906554"/>
                </a:lnTo>
                <a:lnTo>
                  <a:pt x="6655162" y="865666"/>
                </a:lnTo>
                <a:lnTo>
                  <a:pt x="6675262" y="820946"/>
                </a:lnTo>
                <a:lnTo>
                  <a:pt x="6693041" y="748776"/>
                </a:lnTo>
                <a:lnTo>
                  <a:pt x="6697604" y="702022"/>
                </a:lnTo>
                <a:lnTo>
                  <a:pt x="6700104" y="648637"/>
                </a:lnTo>
                <a:lnTo>
                  <a:pt x="6701153" y="588983"/>
                </a:lnTo>
                <a:lnTo>
                  <a:pt x="6701366" y="523423"/>
                </a:lnTo>
                <a:lnTo>
                  <a:pt x="6701153" y="457863"/>
                </a:lnTo>
                <a:lnTo>
                  <a:pt x="6700104" y="398209"/>
                </a:lnTo>
                <a:lnTo>
                  <a:pt x="6697604" y="344824"/>
                </a:lnTo>
                <a:lnTo>
                  <a:pt x="6693041" y="298070"/>
                </a:lnTo>
                <a:lnTo>
                  <a:pt x="6685798" y="258308"/>
                </a:lnTo>
                <a:lnTo>
                  <a:pt x="6655162" y="181179"/>
                </a:lnTo>
                <a:lnTo>
                  <a:pt x="6629046" y="140292"/>
                </a:lnTo>
                <a:lnTo>
                  <a:pt x="6597460" y="103782"/>
                </a:lnTo>
                <a:lnTo>
                  <a:pt x="6560950" y="72198"/>
                </a:lnTo>
                <a:lnTo>
                  <a:pt x="6520062" y="46083"/>
                </a:lnTo>
                <a:lnTo>
                  <a:pt x="6475342" y="25985"/>
                </a:lnTo>
                <a:lnTo>
                  <a:pt x="6399836" y="7614"/>
                </a:lnTo>
                <a:lnTo>
                  <a:pt x="6351906" y="3142"/>
                </a:lnTo>
                <a:lnTo>
                  <a:pt x="6296010" y="846"/>
                </a:lnTo>
                <a:lnTo>
                  <a:pt x="623126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5758" y="516615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2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2"/>
                </a:lnTo>
                <a:lnTo>
                  <a:pt x="14119" y="807536"/>
                </a:lnTo>
                <a:lnTo>
                  <a:pt x="47210" y="888252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7"/>
                </a:lnTo>
                <a:lnTo>
                  <a:pt x="207272" y="1022374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8"/>
                </a:lnTo>
                <a:lnTo>
                  <a:pt x="6542529" y="999647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2"/>
                </a:lnTo>
                <a:lnTo>
                  <a:pt x="6676656" y="839591"/>
                </a:lnTo>
                <a:lnTo>
                  <a:pt x="6693965" y="769752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2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40"/>
                </a:lnTo>
                <a:lnTo>
                  <a:pt x="6693965" y="277108"/>
                </a:lnTo>
                <a:lnTo>
                  <a:pt x="6687018" y="239325"/>
                </a:lnTo>
                <a:lnTo>
                  <a:pt x="6653928" y="158609"/>
                </a:lnTo>
                <a:lnTo>
                  <a:pt x="6623422" y="115137"/>
                </a:lnTo>
                <a:lnTo>
                  <a:pt x="6586001" y="77718"/>
                </a:lnTo>
                <a:lnTo>
                  <a:pt x="6542529" y="47214"/>
                </a:lnTo>
                <a:lnTo>
                  <a:pt x="6493866" y="24487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5758" y="6357497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8"/>
                </a:lnTo>
                <a:lnTo>
                  <a:pt x="24482" y="207269"/>
                </a:lnTo>
                <a:lnTo>
                  <a:pt x="7173" y="277108"/>
                </a:lnTo>
                <a:lnTo>
                  <a:pt x="2960" y="321439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1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1"/>
                </a:lnTo>
                <a:lnTo>
                  <a:pt x="14119" y="807535"/>
                </a:lnTo>
                <a:lnTo>
                  <a:pt x="47210" y="888251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6"/>
                </a:lnTo>
                <a:lnTo>
                  <a:pt x="207272" y="1022373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7"/>
                </a:lnTo>
                <a:lnTo>
                  <a:pt x="6542529" y="999646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1"/>
                </a:lnTo>
                <a:lnTo>
                  <a:pt x="6676656" y="839590"/>
                </a:lnTo>
                <a:lnTo>
                  <a:pt x="6693965" y="769751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1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39"/>
                </a:lnTo>
                <a:lnTo>
                  <a:pt x="6693965" y="277108"/>
                </a:lnTo>
                <a:lnTo>
                  <a:pt x="6687018" y="239324"/>
                </a:lnTo>
                <a:lnTo>
                  <a:pt x="6653928" y="158608"/>
                </a:lnTo>
                <a:lnTo>
                  <a:pt x="6623422" y="115137"/>
                </a:lnTo>
                <a:lnTo>
                  <a:pt x="6586001" y="77718"/>
                </a:lnTo>
                <a:lnTo>
                  <a:pt x="6542529" y="47214"/>
                </a:lnTo>
                <a:lnTo>
                  <a:pt x="6493866" y="24487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56123" y="4054664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5" dirty="0">
                <a:latin typeface="Arial MT"/>
                <a:cs typeface="Arial MT"/>
              </a:rPr>
              <a:t>Calculate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50" dirty="0">
                <a:latin typeface="Arial MT"/>
                <a:cs typeface="Arial MT"/>
              </a:rPr>
              <a:t>number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80" dirty="0">
                <a:latin typeface="Arial MT"/>
                <a:cs typeface="Arial MT"/>
              </a:rPr>
              <a:t>of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85" dirty="0">
                <a:latin typeface="Arial MT"/>
                <a:cs typeface="Arial MT"/>
              </a:rPr>
              <a:t>launches </a:t>
            </a:r>
            <a:r>
              <a:rPr sz="2450" spc="135" dirty="0">
                <a:latin typeface="Arial MT"/>
                <a:cs typeface="Arial MT"/>
              </a:rPr>
              <a:t>on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95" dirty="0">
                <a:latin typeface="Arial MT"/>
                <a:cs typeface="Arial MT"/>
              </a:rPr>
              <a:t>each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80" dirty="0">
                <a:latin typeface="Arial MT"/>
                <a:cs typeface="Arial MT"/>
              </a:rPr>
              <a:t>site</a:t>
            </a:r>
            <a:endParaRPr sz="2450">
              <a:latin typeface="Arial MT"/>
              <a:cs typeface="Arial MT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5" dirty="0">
                <a:latin typeface="Arial MT"/>
                <a:cs typeface="Arial MT"/>
              </a:rPr>
              <a:t>Calculate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50" dirty="0">
                <a:latin typeface="Arial MT"/>
                <a:cs typeface="Arial MT"/>
              </a:rPr>
              <a:t>number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05" dirty="0">
                <a:latin typeface="Arial MT"/>
                <a:cs typeface="Arial MT"/>
              </a:rPr>
              <a:t>and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30" dirty="0">
                <a:latin typeface="Arial MT"/>
                <a:cs typeface="Arial MT"/>
              </a:rPr>
              <a:t>occurrence </a:t>
            </a:r>
            <a:r>
              <a:rPr sz="2450" spc="180" dirty="0">
                <a:latin typeface="Arial MT"/>
                <a:cs typeface="Arial MT"/>
              </a:rPr>
              <a:t>of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95" dirty="0">
                <a:latin typeface="Arial MT"/>
                <a:cs typeface="Arial MT"/>
              </a:rPr>
              <a:t>each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60" dirty="0">
                <a:latin typeface="Arial MT"/>
                <a:cs typeface="Arial MT"/>
              </a:rPr>
              <a:t>orbit</a:t>
            </a:r>
            <a:endParaRPr sz="2450">
              <a:latin typeface="Arial MT"/>
              <a:cs typeface="Arial MT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5" dirty="0">
                <a:latin typeface="Arial MT"/>
                <a:cs typeface="Arial MT"/>
              </a:rPr>
              <a:t>Calculate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50" dirty="0">
                <a:latin typeface="Arial MT"/>
                <a:cs typeface="Arial MT"/>
              </a:rPr>
              <a:t>number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05" dirty="0">
                <a:latin typeface="Arial MT"/>
                <a:cs typeface="Arial MT"/>
              </a:rPr>
              <a:t>and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30" dirty="0">
                <a:latin typeface="Arial MT"/>
                <a:cs typeface="Arial MT"/>
              </a:rPr>
              <a:t>occurrence </a:t>
            </a:r>
            <a:r>
              <a:rPr sz="2450" spc="180" dirty="0">
                <a:latin typeface="Arial MT"/>
                <a:cs typeface="Arial MT"/>
              </a:rPr>
              <a:t>of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05" dirty="0">
                <a:latin typeface="Arial MT"/>
                <a:cs typeface="Arial MT"/>
              </a:rPr>
              <a:t>mission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60" dirty="0">
                <a:latin typeface="Arial MT"/>
                <a:cs typeface="Arial MT"/>
              </a:rPr>
              <a:t>outcome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0" dirty="0">
                <a:latin typeface="Arial MT"/>
                <a:cs typeface="Arial MT"/>
              </a:rPr>
              <a:t>per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70" dirty="0">
                <a:latin typeface="Arial MT"/>
                <a:cs typeface="Arial MT"/>
              </a:rPr>
              <a:t>orbit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0" dirty="0">
                <a:latin typeface="Arial MT"/>
                <a:cs typeface="Arial MT"/>
              </a:rPr>
              <a:t>type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84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2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2"/>
                </a:lnTo>
                <a:lnTo>
                  <a:pt x="14119" y="807536"/>
                </a:lnTo>
                <a:lnTo>
                  <a:pt x="47210" y="888252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7"/>
                </a:lnTo>
                <a:lnTo>
                  <a:pt x="207272" y="1022374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8"/>
                </a:lnTo>
                <a:lnTo>
                  <a:pt x="6542529" y="999647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2"/>
                </a:lnTo>
                <a:lnTo>
                  <a:pt x="6676656" y="839591"/>
                </a:lnTo>
                <a:lnTo>
                  <a:pt x="6693965" y="769752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2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40"/>
                </a:lnTo>
                <a:lnTo>
                  <a:pt x="6693965" y="277108"/>
                </a:lnTo>
                <a:lnTo>
                  <a:pt x="6687018" y="239325"/>
                </a:lnTo>
                <a:lnTo>
                  <a:pt x="6653928" y="158609"/>
                </a:lnTo>
                <a:lnTo>
                  <a:pt x="6623422" y="115137"/>
                </a:lnTo>
                <a:lnTo>
                  <a:pt x="6586001" y="77718"/>
                </a:lnTo>
                <a:lnTo>
                  <a:pt x="6542529" y="47214"/>
                </a:lnTo>
                <a:lnTo>
                  <a:pt x="6493866" y="24487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5758" y="874018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3"/>
                </a:lnTo>
                <a:lnTo>
                  <a:pt x="115136" y="77717"/>
                </a:lnTo>
                <a:lnTo>
                  <a:pt x="77716" y="115137"/>
                </a:lnTo>
                <a:lnTo>
                  <a:pt x="47210" y="158608"/>
                </a:lnTo>
                <a:lnTo>
                  <a:pt x="24482" y="207269"/>
                </a:lnTo>
                <a:lnTo>
                  <a:pt x="7173" y="277108"/>
                </a:lnTo>
                <a:lnTo>
                  <a:pt x="2960" y="321439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1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1"/>
                </a:lnTo>
                <a:lnTo>
                  <a:pt x="14119" y="807535"/>
                </a:lnTo>
                <a:lnTo>
                  <a:pt x="47210" y="888251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6"/>
                </a:lnTo>
                <a:lnTo>
                  <a:pt x="207272" y="1022373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7"/>
                </a:lnTo>
                <a:lnTo>
                  <a:pt x="6542529" y="999646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1"/>
                </a:lnTo>
                <a:lnTo>
                  <a:pt x="6676656" y="839590"/>
                </a:lnTo>
                <a:lnTo>
                  <a:pt x="6693965" y="769751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1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39"/>
                </a:lnTo>
                <a:lnTo>
                  <a:pt x="6693965" y="277108"/>
                </a:lnTo>
                <a:lnTo>
                  <a:pt x="6687018" y="239324"/>
                </a:lnTo>
                <a:lnTo>
                  <a:pt x="6653928" y="158608"/>
                </a:lnTo>
                <a:lnTo>
                  <a:pt x="6623422" y="115137"/>
                </a:lnTo>
                <a:lnTo>
                  <a:pt x="6586001" y="77717"/>
                </a:lnTo>
                <a:lnTo>
                  <a:pt x="6542529" y="47213"/>
                </a:lnTo>
                <a:lnTo>
                  <a:pt x="6493866" y="24486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56525" y="7628694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90" dirty="0">
                <a:latin typeface="Arial MT"/>
                <a:cs typeface="Arial MT"/>
              </a:rPr>
              <a:t>Create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a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120" dirty="0">
                <a:latin typeface="Arial MT"/>
                <a:cs typeface="Arial MT"/>
              </a:rPr>
              <a:t>landing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60" dirty="0">
                <a:latin typeface="Arial MT"/>
                <a:cs typeface="Arial MT"/>
              </a:rPr>
              <a:t>outcome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90" dirty="0">
                <a:latin typeface="Arial MT"/>
                <a:cs typeface="Arial MT"/>
              </a:rPr>
              <a:t>label </a:t>
            </a:r>
            <a:r>
              <a:rPr sz="2450" spc="180" dirty="0">
                <a:latin typeface="Arial MT"/>
                <a:cs typeface="Arial MT"/>
              </a:rPr>
              <a:t>from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55" dirty="0">
                <a:latin typeface="Arial MT"/>
                <a:cs typeface="Arial MT"/>
              </a:rPr>
              <a:t>Outcome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column</a:t>
            </a:r>
            <a:endParaRPr sz="2450">
              <a:latin typeface="Arial MT"/>
              <a:cs typeface="Arial MT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25" dirty="0">
                <a:latin typeface="Arial MT"/>
                <a:cs typeface="Arial MT"/>
              </a:rPr>
              <a:t>Exporting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75" dirty="0">
                <a:latin typeface="Arial MT"/>
                <a:cs typeface="Arial MT"/>
              </a:rPr>
              <a:t> </a:t>
            </a:r>
            <a:r>
              <a:rPr sz="2450" spc="85" dirty="0">
                <a:latin typeface="Arial MT"/>
                <a:cs typeface="Arial MT"/>
              </a:rPr>
              <a:t>data </a:t>
            </a:r>
            <a:r>
              <a:rPr sz="2450" spc="180" dirty="0">
                <a:latin typeface="Arial MT"/>
                <a:cs typeface="Arial MT"/>
              </a:rPr>
              <a:t>to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-25" dirty="0">
                <a:latin typeface="Arial MT"/>
                <a:cs typeface="Arial MT"/>
              </a:rPr>
              <a:t>CSV</a:t>
            </a:r>
            <a:endParaRPr sz="245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88882" y="3401765"/>
            <a:ext cx="635000" cy="535940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8242" y="1055883"/>
            <a:ext cx="10588955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145" dirty="0"/>
              <a:t>Charts</a:t>
            </a:r>
            <a:r>
              <a:rPr sz="4050" spc="-155" dirty="0"/>
              <a:t> </a:t>
            </a:r>
            <a:r>
              <a:rPr sz="4050" spc="160" dirty="0"/>
              <a:t>were</a:t>
            </a:r>
            <a:r>
              <a:rPr sz="4050" spc="-155" dirty="0"/>
              <a:t> </a:t>
            </a:r>
            <a:r>
              <a:rPr sz="4050" spc="220" dirty="0"/>
              <a:t>plotted:</a:t>
            </a:r>
            <a:endParaRPr sz="4050"/>
          </a:p>
        </p:txBody>
      </p:sp>
      <p:sp>
        <p:nvSpPr>
          <p:cNvPr id="4" name="object 4"/>
          <p:cNvSpPr txBox="1"/>
          <p:nvPr/>
        </p:nvSpPr>
        <p:spPr>
          <a:xfrm>
            <a:off x="1308125" y="3086658"/>
            <a:ext cx="17350740" cy="7702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17145">
              <a:lnSpc>
                <a:spcPct val="110700"/>
              </a:lnSpc>
              <a:spcBef>
                <a:spcPts val="100"/>
              </a:spcBef>
            </a:pP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Flight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vs. Payload Mass,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Flight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vs. </a:t>
            </a:r>
            <a:r>
              <a:rPr sz="36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Site,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Payload </a:t>
            </a:r>
            <a:r>
              <a:rPr sz="3600" spc="-20" dirty="0">
                <a:solidFill>
                  <a:srgbClr val="FFFFFF"/>
                </a:solidFill>
                <a:latin typeface="Arial MT"/>
                <a:cs typeface="Arial MT"/>
              </a:rPr>
              <a:t>Mass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Site,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 MT"/>
                <a:cs typeface="Arial MT"/>
              </a:rPr>
              <a:t>Orbit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sz="3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Rate,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Flight</a:t>
            </a:r>
            <a:r>
              <a:rPr sz="3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 MT"/>
                <a:cs typeface="Arial MT"/>
              </a:rPr>
              <a:t>Orbit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Arial MT"/>
                <a:cs typeface="Arial MT"/>
              </a:rPr>
              <a:t>Type,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 MT"/>
                <a:cs typeface="Arial MT"/>
              </a:rPr>
              <a:t>Orbit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Yearly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Trend</a:t>
            </a:r>
            <a:endParaRPr sz="3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35"/>
              </a:spcBef>
            </a:pPr>
            <a:endParaRPr sz="3600">
              <a:latin typeface="Arial MT"/>
              <a:cs typeface="Arial MT"/>
            </a:endParaRPr>
          </a:p>
          <a:p>
            <a:pPr marL="12700" marR="880110">
              <a:lnSpc>
                <a:spcPct val="110700"/>
              </a:lnSpc>
              <a:spcBef>
                <a:spcPts val="5"/>
              </a:spcBef>
            </a:pP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Scatter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MT"/>
                <a:cs typeface="Arial MT"/>
              </a:rPr>
              <a:t>plots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 MT"/>
                <a:cs typeface="Arial MT"/>
              </a:rPr>
              <a:t>variables.</a:t>
            </a:r>
            <a:r>
              <a:rPr sz="3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exists, </a:t>
            </a:r>
            <a:r>
              <a:rPr sz="3600" spc="130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85" dirty="0">
                <a:solidFill>
                  <a:srgbClr val="FFFFFF"/>
                </a:solidFill>
                <a:latin typeface="Arial MT"/>
                <a:cs typeface="Arial MT"/>
              </a:rPr>
              <a:t>could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Arial MT"/>
                <a:cs typeface="Arial MT"/>
              </a:rPr>
              <a:t>model.</a:t>
            </a:r>
            <a:endParaRPr sz="3600">
              <a:latin typeface="Arial MT"/>
              <a:cs typeface="Arial MT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Bar</a:t>
            </a:r>
            <a:r>
              <a:rPr sz="3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charts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comparisons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MT"/>
                <a:cs typeface="Arial MT"/>
              </a:rPr>
              <a:t>among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 MT"/>
                <a:cs typeface="Arial MT"/>
              </a:rPr>
              <a:t>discrete</a:t>
            </a:r>
            <a:r>
              <a:rPr sz="3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categories.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goal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categories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Arial MT"/>
                <a:cs typeface="Arial MT"/>
              </a:rPr>
              <a:t>being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 MT"/>
                <a:cs typeface="Arial MT"/>
              </a:rPr>
              <a:t>compared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 MT"/>
                <a:cs typeface="Arial MT"/>
              </a:rPr>
              <a:t>measured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value.</a:t>
            </a:r>
            <a:endParaRPr sz="3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260"/>
              </a:spcBef>
            </a:pPr>
            <a:r>
              <a:rPr sz="3600" spc="50" dirty="0">
                <a:solidFill>
                  <a:srgbClr val="FFFFFF"/>
                </a:solidFill>
                <a:latin typeface="Arial MT"/>
                <a:cs typeface="Arial MT"/>
              </a:rPr>
              <a:t>Line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charts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trends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85" dirty="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(time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series).</a:t>
            </a:r>
            <a:endParaRPr sz="3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45"/>
              </a:spcBef>
            </a:pPr>
            <a:endParaRPr sz="3600">
              <a:latin typeface="Arial MT"/>
              <a:cs typeface="Arial MT"/>
            </a:endParaRPr>
          </a:p>
          <a:p>
            <a:pPr marL="137160" algn="ctr">
              <a:lnSpc>
                <a:spcPct val="100000"/>
              </a:lnSpc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1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EDA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with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Data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Visualization</a:t>
            </a:r>
            <a:endParaRPr sz="2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97" y="1055884"/>
            <a:ext cx="5384632" cy="750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0068" y="2032369"/>
            <a:ext cx="18003520" cy="8756650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D5D5D5"/>
                </a:solidFill>
                <a:latin typeface="Arial MT"/>
                <a:cs typeface="Arial MT"/>
              </a:rPr>
              <a:t>SQL</a:t>
            </a:r>
            <a:r>
              <a:rPr sz="28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90" dirty="0">
                <a:solidFill>
                  <a:srgbClr val="D5D5D5"/>
                </a:solidFill>
                <a:latin typeface="Arial MT"/>
                <a:cs typeface="Arial MT"/>
              </a:rPr>
              <a:t>queries:</a:t>
            </a:r>
            <a:endParaRPr sz="28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unique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space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records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Arial MT"/>
                <a:cs typeface="Arial MT"/>
              </a:rPr>
              <a:t>begin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‘CCA'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boosters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launched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NASA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(CRS)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average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F9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v1.1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date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Arial MT"/>
                <a:cs typeface="Arial MT"/>
              </a:rPr>
              <a:t>first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 MT"/>
                <a:cs typeface="Arial MT"/>
              </a:rPr>
              <a:t>ground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pad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achieved</a:t>
            </a:r>
            <a:endParaRPr sz="2500" dirty="0">
              <a:latin typeface="Arial MT"/>
              <a:cs typeface="Arial MT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boosters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ship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greater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254" dirty="0">
                <a:solidFill>
                  <a:srgbClr val="FFFFFF"/>
                </a:solidFill>
                <a:latin typeface="Arial MT"/>
                <a:cs typeface="Arial MT"/>
              </a:rPr>
              <a:t>4000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but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less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240" dirty="0">
                <a:solidFill>
                  <a:srgbClr val="FFFFFF"/>
                </a:solidFill>
                <a:latin typeface="Arial MT"/>
                <a:cs typeface="Arial MT"/>
              </a:rPr>
              <a:t>6000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maximum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endParaRPr sz="2500" dirty="0">
              <a:latin typeface="Arial MT"/>
              <a:cs typeface="Arial MT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ship,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months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year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2015</a:t>
            </a:r>
            <a:endParaRPr sz="2500" dirty="0">
              <a:latin typeface="Arial MT"/>
              <a:cs typeface="Arial MT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Ranking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 MT"/>
                <a:cs typeface="Arial MT"/>
              </a:rPr>
              <a:t>count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(such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(drone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ship)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(ground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pad))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date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2010-</a:t>
            </a:r>
            <a:r>
              <a:rPr sz="2500" spc="105" dirty="0">
                <a:solidFill>
                  <a:srgbClr val="FFFFFF"/>
                </a:solidFill>
                <a:latin typeface="Arial MT"/>
                <a:cs typeface="Arial MT"/>
              </a:rPr>
              <a:t>06-</a:t>
            </a:r>
            <a:r>
              <a:rPr sz="2500" spc="125" dirty="0">
                <a:solidFill>
                  <a:srgbClr val="FFFFFF"/>
                </a:solidFill>
                <a:latin typeface="Arial MT"/>
                <a:cs typeface="Arial MT"/>
              </a:rPr>
              <a:t>04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Arial MT"/>
                <a:cs typeface="Arial MT"/>
              </a:rPr>
              <a:t>2017-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03-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20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descending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order</a:t>
            </a:r>
            <a:endParaRPr sz="25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855"/>
              </a:spcBef>
            </a:pPr>
            <a:endParaRPr sz="2500" dirty="0">
              <a:latin typeface="Arial MT"/>
              <a:cs typeface="Arial MT"/>
            </a:endParaRPr>
          </a:p>
          <a:p>
            <a:pPr marL="160020" algn="ctr">
              <a:lnSpc>
                <a:spcPct val="100000"/>
              </a:lnSpc>
              <a:spcBef>
                <a:spcPts val="5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1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EDA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with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SQL</a:t>
            </a:r>
            <a:endParaRPr sz="29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417" y="1055883"/>
            <a:ext cx="14286601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85" dirty="0"/>
              <a:t>Markers</a:t>
            </a:r>
            <a:r>
              <a:rPr sz="3300" spc="-125" dirty="0"/>
              <a:t> </a:t>
            </a:r>
            <a:r>
              <a:rPr sz="3300" spc="220" dirty="0"/>
              <a:t>of</a:t>
            </a:r>
            <a:r>
              <a:rPr sz="3300" spc="-120" dirty="0"/>
              <a:t> </a:t>
            </a:r>
            <a:r>
              <a:rPr sz="3300" spc="95" dirty="0"/>
              <a:t>all</a:t>
            </a:r>
            <a:r>
              <a:rPr sz="3300" spc="-120" dirty="0"/>
              <a:t> </a:t>
            </a:r>
            <a:r>
              <a:rPr sz="3300" spc="105" dirty="0"/>
              <a:t>Launch</a:t>
            </a:r>
            <a:r>
              <a:rPr sz="3300" spc="-120" dirty="0"/>
              <a:t> </a:t>
            </a:r>
            <a:r>
              <a:rPr sz="3300" spc="60" dirty="0"/>
              <a:t>Sites: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1308125" y="2920850"/>
            <a:ext cx="17264380" cy="78682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 indent="221615">
              <a:lnSpc>
                <a:spcPct val="111400"/>
              </a:lnSpc>
              <a:spcBef>
                <a:spcPts val="90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Marker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 MT"/>
                <a:cs typeface="Arial MT"/>
              </a:rPr>
              <a:t>Circle,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Popup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NASA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Arial MT"/>
                <a:cs typeface="Arial MT"/>
              </a:rPr>
              <a:t>Space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 MT"/>
                <a:cs typeface="Arial MT"/>
              </a:rPr>
              <a:t>Center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Arial MT"/>
                <a:cs typeface="Arial MT"/>
              </a:rPr>
              <a:t>using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Arial MT"/>
                <a:cs typeface="Arial MT"/>
              </a:rPr>
              <a:t>latitude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Arial MT"/>
                <a:cs typeface="Arial MT"/>
              </a:rPr>
              <a:t>longitude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coordinates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Arial MT"/>
                <a:cs typeface="Arial MT"/>
              </a:rPr>
              <a:t>start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location.</a:t>
            </a:r>
            <a:endParaRPr sz="2900">
              <a:latin typeface="Arial MT"/>
              <a:cs typeface="Arial MT"/>
            </a:endParaRPr>
          </a:p>
          <a:p>
            <a:pPr marL="766445" marR="75565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Markers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 MT"/>
                <a:cs typeface="Arial MT"/>
              </a:rPr>
              <a:t>Circle,</a:t>
            </a:r>
            <a:r>
              <a:rPr sz="2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Popup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2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2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20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2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Arial MT"/>
                <a:cs typeface="Arial MT"/>
              </a:rPr>
              <a:t>latitude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Arial MT"/>
                <a:cs typeface="Arial MT"/>
              </a:rPr>
              <a:t>longitude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coordinates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20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geographical</a:t>
            </a: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locations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0" dirty="0">
                <a:solidFill>
                  <a:srgbClr val="FFFFFF"/>
                </a:solidFill>
                <a:latin typeface="Arial MT"/>
                <a:cs typeface="Arial MT"/>
              </a:rPr>
              <a:t>proximity</a:t>
            </a: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coasts.</a:t>
            </a:r>
            <a:endParaRPr sz="2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-"/>
            </a:pPr>
            <a:endParaRPr sz="2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300" spc="135" dirty="0">
                <a:solidFill>
                  <a:srgbClr val="D5D5D5"/>
                </a:solidFill>
                <a:latin typeface="Arial MT"/>
                <a:cs typeface="Arial MT"/>
              </a:rPr>
              <a:t>Coloured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85" dirty="0">
                <a:solidFill>
                  <a:srgbClr val="D5D5D5"/>
                </a:solidFill>
                <a:latin typeface="Arial MT"/>
                <a:cs typeface="Arial MT"/>
              </a:rPr>
              <a:t>Markers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6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Arial MT"/>
                <a:cs typeface="Arial MT"/>
              </a:rPr>
              <a:t>launch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70" dirty="0">
                <a:solidFill>
                  <a:srgbClr val="D5D5D5"/>
                </a:solidFill>
                <a:latin typeface="Arial MT"/>
                <a:cs typeface="Arial MT"/>
              </a:rPr>
              <a:t>outcomes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90" dirty="0">
                <a:solidFill>
                  <a:srgbClr val="D5D5D5"/>
                </a:solidFill>
                <a:latin typeface="Arial MT"/>
                <a:cs typeface="Arial MT"/>
              </a:rPr>
              <a:t>for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10" dirty="0">
                <a:solidFill>
                  <a:srgbClr val="D5D5D5"/>
                </a:solidFill>
                <a:latin typeface="Arial MT"/>
                <a:cs typeface="Arial MT"/>
              </a:rPr>
              <a:t>each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05" dirty="0">
                <a:solidFill>
                  <a:srgbClr val="D5D5D5"/>
                </a:solidFill>
                <a:latin typeface="Arial MT"/>
                <a:cs typeface="Arial MT"/>
              </a:rPr>
              <a:t>Launch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80" dirty="0">
                <a:solidFill>
                  <a:srgbClr val="D5D5D5"/>
                </a:solidFill>
                <a:latin typeface="Arial MT"/>
                <a:cs typeface="Arial MT"/>
              </a:rPr>
              <a:t>Site:</a:t>
            </a:r>
            <a:endParaRPr sz="3300">
              <a:latin typeface="Arial MT"/>
              <a:cs typeface="Arial MT"/>
            </a:endParaRPr>
          </a:p>
          <a:p>
            <a:pPr marL="766445" marR="5080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(Green)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(Red)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sz="29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Arial MT"/>
                <a:cs typeface="Arial MT"/>
              </a:rPr>
              <a:t>Cluster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identify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6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relatively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Arial MT"/>
                <a:cs typeface="Arial MT"/>
              </a:rPr>
              <a:t>rates.</a:t>
            </a:r>
            <a:endParaRPr sz="2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  <a:buClr>
                <a:srgbClr val="FFFFFF"/>
              </a:buClr>
              <a:buFont typeface="Arial MT"/>
              <a:buChar char="-"/>
            </a:pPr>
            <a:endParaRPr sz="2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300" spc="90" dirty="0">
                <a:solidFill>
                  <a:srgbClr val="D5D5D5"/>
                </a:solidFill>
                <a:latin typeface="Arial MT"/>
                <a:cs typeface="Arial MT"/>
              </a:rPr>
              <a:t>Distances</a:t>
            </a:r>
            <a:r>
              <a:rPr sz="330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60" dirty="0">
                <a:solidFill>
                  <a:srgbClr val="D5D5D5"/>
                </a:solidFill>
                <a:latin typeface="Arial MT"/>
                <a:cs typeface="Arial MT"/>
              </a:rPr>
              <a:t>between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dirty="0">
                <a:solidFill>
                  <a:srgbClr val="D5D5D5"/>
                </a:solidFill>
                <a:latin typeface="Arial MT"/>
                <a:cs typeface="Arial MT"/>
              </a:rPr>
              <a:t>a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05" dirty="0">
                <a:solidFill>
                  <a:srgbClr val="D5D5D5"/>
                </a:solidFill>
                <a:latin typeface="Arial MT"/>
                <a:cs typeface="Arial MT"/>
              </a:rPr>
              <a:t>Launch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95" dirty="0">
                <a:solidFill>
                  <a:srgbClr val="D5D5D5"/>
                </a:solidFill>
                <a:latin typeface="Arial MT"/>
                <a:cs typeface="Arial MT"/>
              </a:rPr>
              <a:t>Site</a:t>
            </a:r>
            <a:r>
              <a:rPr sz="330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229" dirty="0">
                <a:solidFill>
                  <a:srgbClr val="D5D5D5"/>
                </a:solidFill>
                <a:latin typeface="Arial MT"/>
                <a:cs typeface="Arial MT"/>
              </a:rPr>
              <a:t>to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35" dirty="0">
                <a:solidFill>
                  <a:srgbClr val="D5D5D5"/>
                </a:solidFill>
                <a:latin typeface="Arial MT"/>
                <a:cs typeface="Arial MT"/>
              </a:rPr>
              <a:t>its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35" dirty="0">
                <a:solidFill>
                  <a:srgbClr val="D5D5D5"/>
                </a:solidFill>
                <a:latin typeface="Arial MT"/>
                <a:cs typeface="Arial MT"/>
              </a:rPr>
              <a:t>proximities:</a:t>
            </a:r>
            <a:endParaRPr sz="3300">
              <a:latin typeface="Arial MT"/>
              <a:cs typeface="Arial MT"/>
            </a:endParaRPr>
          </a:p>
          <a:p>
            <a:pPr marL="766445" marR="1466215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coloured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Lines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Arial MT"/>
                <a:cs typeface="Arial MT"/>
              </a:rPr>
              <a:t>distances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7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6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2900" spc="12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(as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an </a:t>
            </a:r>
            <a:r>
              <a:rPr sz="2900" spc="70" dirty="0">
                <a:solidFill>
                  <a:srgbClr val="FFFFFF"/>
                </a:solidFill>
                <a:latin typeface="Arial MT"/>
                <a:cs typeface="Arial MT"/>
              </a:rPr>
              <a:t>example)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proximities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Railway,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Highway,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Coastline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Arial MT"/>
                <a:cs typeface="Arial MT"/>
              </a:rPr>
              <a:t>Closest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Arial MT"/>
                <a:cs typeface="Arial MT"/>
              </a:rPr>
              <a:t>City.</a:t>
            </a:r>
            <a:endParaRPr sz="2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2900">
              <a:latin typeface="Arial MT"/>
              <a:cs typeface="Arial MT"/>
            </a:endParaRPr>
          </a:p>
          <a:p>
            <a:pPr marL="223520" algn="ctr">
              <a:lnSpc>
                <a:spcPct val="100000"/>
              </a:lnSpc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Interactive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Visual</a:t>
            </a:r>
            <a:r>
              <a:rPr sz="2950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Analytics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with</a:t>
            </a:r>
            <a:r>
              <a:rPr sz="2950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Folium</a:t>
            </a:r>
            <a:endParaRPr sz="2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057" y="1055883"/>
            <a:ext cx="13653323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30" dirty="0"/>
              <a:t>Launch</a:t>
            </a:r>
            <a:r>
              <a:rPr spc="-130" dirty="0"/>
              <a:t> </a:t>
            </a:r>
            <a:r>
              <a:rPr spc="95" dirty="0"/>
              <a:t>Sites</a:t>
            </a:r>
            <a:r>
              <a:rPr spc="-130" dirty="0"/>
              <a:t> </a:t>
            </a:r>
            <a:r>
              <a:rPr spc="190" dirty="0"/>
              <a:t>Dropdown</a:t>
            </a:r>
            <a:r>
              <a:rPr spc="-130" dirty="0"/>
              <a:t> </a:t>
            </a:r>
            <a:r>
              <a:rPr spc="90" dirty="0"/>
              <a:t>List: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08125" y="3057514"/>
            <a:ext cx="17306925" cy="773175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7490">
              <a:lnSpc>
                <a:spcPct val="100000"/>
              </a:lnSpc>
              <a:spcBef>
                <a:spcPts val="12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70" dirty="0">
                <a:solidFill>
                  <a:srgbClr val="FFFFFF"/>
                </a:solidFill>
                <a:latin typeface="Arial MT"/>
                <a:cs typeface="Arial MT"/>
              </a:rPr>
              <a:t>dropdown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Arial MT"/>
                <a:cs typeface="Arial MT"/>
              </a:rPr>
              <a:t>list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75" dirty="0">
                <a:solidFill>
                  <a:srgbClr val="FFFFFF"/>
                </a:solidFill>
                <a:latin typeface="Arial MT"/>
                <a:cs typeface="Arial MT"/>
              </a:rPr>
              <a:t>enable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 MT"/>
                <a:cs typeface="Arial MT"/>
              </a:rPr>
              <a:t>selection.</a:t>
            </a:r>
            <a:endParaRPr sz="3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-"/>
            </a:pPr>
            <a:endParaRPr sz="3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500" dirty="0">
                <a:solidFill>
                  <a:srgbClr val="D5D5D5"/>
                </a:solidFill>
                <a:latin typeface="Arial MT"/>
                <a:cs typeface="Arial MT"/>
              </a:rPr>
              <a:t>Pie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55" dirty="0">
                <a:solidFill>
                  <a:srgbClr val="D5D5D5"/>
                </a:solidFill>
                <a:latin typeface="Arial MT"/>
                <a:cs typeface="Arial MT"/>
              </a:rPr>
              <a:t>Chart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75" dirty="0">
                <a:solidFill>
                  <a:srgbClr val="D5D5D5"/>
                </a:solidFill>
                <a:latin typeface="Arial MT"/>
                <a:cs typeface="Arial MT"/>
              </a:rPr>
              <a:t>showing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5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00" dirty="0">
                <a:solidFill>
                  <a:srgbClr val="D5D5D5"/>
                </a:solidFill>
                <a:latin typeface="Arial MT"/>
                <a:cs typeface="Arial MT"/>
              </a:rPr>
              <a:t>Launches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Arial MT"/>
                <a:cs typeface="Arial MT"/>
              </a:rPr>
              <a:t>(All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45" dirty="0">
                <a:solidFill>
                  <a:srgbClr val="D5D5D5"/>
                </a:solidFill>
                <a:latin typeface="Arial MT"/>
                <a:cs typeface="Arial MT"/>
              </a:rPr>
              <a:t>Sites/Certain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70" dirty="0">
                <a:solidFill>
                  <a:srgbClr val="D5D5D5"/>
                </a:solidFill>
                <a:latin typeface="Arial MT"/>
                <a:cs typeface="Arial MT"/>
              </a:rPr>
              <a:t>Site):</a:t>
            </a:r>
            <a:endParaRPr sz="3500">
              <a:latin typeface="Arial MT"/>
              <a:cs typeface="Arial MT"/>
            </a:endParaRPr>
          </a:p>
          <a:p>
            <a:pPr marL="766445" marR="1111250" indent="237490">
              <a:lnSpc>
                <a:spcPct val="110800"/>
              </a:lnSpc>
              <a:spcBef>
                <a:spcPts val="15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20" dirty="0">
                <a:solidFill>
                  <a:srgbClr val="FFFFFF"/>
                </a:solidFill>
                <a:latin typeface="Arial MT"/>
                <a:cs typeface="Arial MT"/>
              </a:rPr>
              <a:t>pie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chart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80" dirty="0">
                <a:solidFill>
                  <a:srgbClr val="FFFFFF"/>
                </a:solidFill>
                <a:latin typeface="Arial MT"/>
                <a:cs typeface="Arial MT"/>
              </a:rPr>
              <a:t>count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3100" spc="5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Failed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counts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site,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6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was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Arial MT"/>
                <a:cs typeface="Arial MT"/>
              </a:rPr>
              <a:t>selected.</a:t>
            </a:r>
            <a:endParaRPr sz="3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 MT"/>
              <a:buChar char="-"/>
            </a:pPr>
            <a:endParaRPr sz="3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500" spc="130" dirty="0">
                <a:solidFill>
                  <a:srgbClr val="D5D5D5"/>
                </a:solidFill>
                <a:latin typeface="Arial MT"/>
                <a:cs typeface="Arial MT"/>
              </a:rPr>
              <a:t>Slider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245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Arial MT"/>
                <a:cs typeface="Arial MT"/>
              </a:rPr>
              <a:t>Payload</a:t>
            </a:r>
            <a:r>
              <a:rPr sz="35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D5D5D5"/>
                </a:solidFill>
                <a:latin typeface="Arial MT"/>
                <a:cs typeface="Arial MT"/>
              </a:rPr>
              <a:t>Mass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50" dirty="0">
                <a:solidFill>
                  <a:srgbClr val="D5D5D5"/>
                </a:solidFill>
                <a:latin typeface="Arial MT"/>
                <a:cs typeface="Arial MT"/>
              </a:rPr>
              <a:t>Range:</a:t>
            </a:r>
            <a:endParaRPr sz="3500">
              <a:latin typeface="Arial MT"/>
              <a:cs typeface="Arial MT"/>
            </a:endParaRPr>
          </a:p>
          <a:p>
            <a:pPr marL="1003935" indent="-237490">
              <a:lnSpc>
                <a:spcPct val="100000"/>
              </a:lnSpc>
              <a:spcBef>
                <a:spcPts val="19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3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Arial MT"/>
                <a:cs typeface="Arial MT"/>
              </a:rPr>
              <a:t>slider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 MT"/>
                <a:cs typeface="Arial MT"/>
              </a:rPr>
              <a:t>select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range.</a:t>
            </a:r>
            <a:endParaRPr sz="3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 MT"/>
              <a:buChar char="-"/>
            </a:pPr>
            <a:endParaRPr sz="3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500" spc="155" dirty="0">
                <a:solidFill>
                  <a:srgbClr val="D5D5D5"/>
                </a:solidFill>
                <a:latin typeface="Arial MT"/>
                <a:cs typeface="Arial MT"/>
              </a:rPr>
              <a:t>Scatter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55" dirty="0">
                <a:solidFill>
                  <a:srgbClr val="D5D5D5"/>
                </a:solidFill>
                <a:latin typeface="Arial MT"/>
                <a:cs typeface="Arial MT"/>
              </a:rPr>
              <a:t>Chart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245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Arial MT"/>
                <a:cs typeface="Arial MT"/>
              </a:rPr>
              <a:t>Payload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D5D5D5"/>
                </a:solidFill>
                <a:latin typeface="Arial MT"/>
                <a:cs typeface="Arial MT"/>
              </a:rPr>
              <a:t>Mass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70" dirty="0">
                <a:solidFill>
                  <a:srgbClr val="D5D5D5"/>
                </a:solidFill>
                <a:latin typeface="Arial MT"/>
                <a:cs typeface="Arial MT"/>
              </a:rPr>
              <a:t>vs.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D5D5D5"/>
                </a:solidFill>
                <a:latin typeface="Arial MT"/>
                <a:cs typeface="Arial MT"/>
              </a:rPr>
              <a:t>Rate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204" dirty="0">
                <a:solidFill>
                  <a:srgbClr val="D5D5D5"/>
                </a:solidFill>
                <a:latin typeface="Arial MT"/>
                <a:cs typeface="Arial MT"/>
              </a:rPr>
              <a:t>for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9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75" dirty="0">
                <a:solidFill>
                  <a:srgbClr val="D5D5D5"/>
                </a:solidFill>
                <a:latin typeface="Arial MT"/>
                <a:cs typeface="Arial MT"/>
              </a:rPr>
              <a:t>different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Arial MT"/>
                <a:cs typeface="Arial MT"/>
              </a:rPr>
              <a:t>Booster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60" dirty="0">
                <a:solidFill>
                  <a:srgbClr val="D5D5D5"/>
                </a:solidFill>
                <a:latin typeface="Arial MT"/>
                <a:cs typeface="Arial MT"/>
              </a:rPr>
              <a:t>Versions:</a:t>
            </a:r>
            <a:endParaRPr sz="3500">
              <a:latin typeface="Arial MT"/>
              <a:cs typeface="Arial MT"/>
            </a:endParaRPr>
          </a:p>
          <a:p>
            <a:pPr marL="1003935" indent="-237490">
              <a:lnSpc>
                <a:spcPct val="100000"/>
              </a:lnSpc>
              <a:spcBef>
                <a:spcPts val="19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3100" spc="105" dirty="0">
                <a:solidFill>
                  <a:srgbClr val="FFFFFF"/>
                </a:solidFill>
                <a:latin typeface="Arial MT"/>
                <a:cs typeface="Arial MT"/>
              </a:rPr>
              <a:t>scatter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chart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20" dirty="0">
                <a:solidFill>
                  <a:srgbClr val="FFFFFF"/>
                </a:solidFill>
                <a:latin typeface="Arial MT"/>
                <a:cs typeface="Arial MT"/>
              </a:rPr>
              <a:t>correlation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Payload </a:t>
            </a:r>
            <a:r>
              <a:rPr sz="31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Arial MT"/>
                <a:cs typeface="Arial MT"/>
              </a:rPr>
              <a:t>Success.</a:t>
            </a:r>
            <a:endParaRPr sz="3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85"/>
              </a:spcBef>
            </a:pPr>
            <a:endParaRPr sz="3100">
              <a:latin typeface="Arial MT"/>
              <a:cs typeface="Arial MT"/>
            </a:endParaRPr>
          </a:p>
          <a:p>
            <a:pPr marL="180975" algn="ctr">
              <a:lnSpc>
                <a:spcPct val="100000"/>
              </a:lnSpc>
              <a:spcBef>
                <a:spcPts val="5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SpaceX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Dash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App</a:t>
            </a:r>
            <a:endParaRPr sz="2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57321" y="1041810"/>
            <a:ext cx="13445748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92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5"/>
                </a:lnTo>
                <a:lnTo>
                  <a:pt x="0" y="469733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3"/>
                </a:lnTo>
                <a:lnTo>
                  <a:pt x="3667819" y="404775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80" dirty="0">
                <a:latin typeface="Arial MT"/>
                <a:cs typeface="Arial MT"/>
              </a:rPr>
              <a:t>NumPy </a:t>
            </a:r>
            <a:r>
              <a:rPr sz="2600" spc="90" dirty="0">
                <a:latin typeface="Arial MT"/>
                <a:cs typeface="Arial MT"/>
              </a:rPr>
              <a:t>array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column </a:t>
            </a:r>
            <a:r>
              <a:rPr sz="2600" spc="105" dirty="0">
                <a:latin typeface="Arial MT"/>
                <a:cs typeface="Arial MT"/>
              </a:rPr>
              <a:t>“Class”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in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235684" y="0"/>
                </a:moveTo>
                <a:lnTo>
                  <a:pt x="433018" y="0"/>
                </a:lnTo>
                <a:lnTo>
                  <a:pt x="373137" y="797"/>
                </a:lnTo>
                <a:lnTo>
                  <a:pt x="321439" y="2961"/>
                </a:lnTo>
                <a:lnTo>
                  <a:pt x="277108" y="7175"/>
                </a:lnTo>
                <a:lnTo>
                  <a:pt x="239324" y="14122"/>
                </a:lnTo>
                <a:lnTo>
                  <a:pt x="158608" y="47214"/>
                </a:lnTo>
                <a:lnTo>
                  <a:pt x="115137" y="77718"/>
                </a:lnTo>
                <a:lnTo>
                  <a:pt x="77718" y="115137"/>
                </a:lnTo>
                <a:lnTo>
                  <a:pt x="47214" y="158609"/>
                </a:lnTo>
                <a:lnTo>
                  <a:pt x="24487" y="207270"/>
                </a:lnTo>
                <a:lnTo>
                  <a:pt x="7175" y="277108"/>
                </a:lnTo>
                <a:lnTo>
                  <a:pt x="2961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1" y="2919880"/>
                </a:lnTo>
                <a:lnTo>
                  <a:pt x="7175" y="2964211"/>
                </a:lnTo>
                <a:lnTo>
                  <a:pt x="14122" y="3001995"/>
                </a:lnTo>
                <a:lnTo>
                  <a:pt x="47214" y="3082711"/>
                </a:lnTo>
                <a:lnTo>
                  <a:pt x="77718" y="3126182"/>
                </a:lnTo>
                <a:lnTo>
                  <a:pt x="115137" y="3163601"/>
                </a:lnTo>
                <a:lnTo>
                  <a:pt x="158608" y="3194106"/>
                </a:lnTo>
                <a:lnTo>
                  <a:pt x="207269" y="3216833"/>
                </a:lnTo>
                <a:lnTo>
                  <a:pt x="277108" y="3234145"/>
                </a:lnTo>
                <a:lnTo>
                  <a:pt x="321439" y="3238359"/>
                </a:lnTo>
                <a:lnTo>
                  <a:pt x="373137" y="3240523"/>
                </a:lnTo>
                <a:lnTo>
                  <a:pt x="433018" y="3241320"/>
                </a:lnTo>
                <a:lnTo>
                  <a:pt x="3235684" y="3241320"/>
                </a:lnTo>
                <a:lnTo>
                  <a:pt x="3295566" y="3240523"/>
                </a:lnTo>
                <a:lnTo>
                  <a:pt x="3347263" y="3238359"/>
                </a:lnTo>
                <a:lnTo>
                  <a:pt x="3391594" y="3234145"/>
                </a:lnTo>
                <a:lnTo>
                  <a:pt x="3429378" y="3227197"/>
                </a:lnTo>
                <a:lnTo>
                  <a:pt x="3510094" y="3194106"/>
                </a:lnTo>
                <a:lnTo>
                  <a:pt x="3553565" y="3163601"/>
                </a:lnTo>
                <a:lnTo>
                  <a:pt x="3590984" y="3126182"/>
                </a:lnTo>
                <a:lnTo>
                  <a:pt x="3621488" y="3082711"/>
                </a:lnTo>
                <a:lnTo>
                  <a:pt x="3644215" y="3034050"/>
                </a:lnTo>
                <a:lnTo>
                  <a:pt x="3661528" y="2964211"/>
                </a:lnTo>
                <a:lnTo>
                  <a:pt x="3665742" y="2919880"/>
                </a:lnTo>
                <a:lnTo>
                  <a:pt x="3667906" y="2868183"/>
                </a:lnTo>
                <a:lnTo>
                  <a:pt x="3668703" y="2808301"/>
                </a:lnTo>
                <a:lnTo>
                  <a:pt x="3668703" y="433018"/>
                </a:lnTo>
                <a:lnTo>
                  <a:pt x="3667906" y="373137"/>
                </a:lnTo>
                <a:lnTo>
                  <a:pt x="3665742" y="321440"/>
                </a:lnTo>
                <a:lnTo>
                  <a:pt x="3661528" y="277108"/>
                </a:lnTo>
                <a:lnTo>
                  <a:pt x="3654580" y="239325"/>
                </a:lnTo>
                <a:lnTo>
                  <a:pt x="3621488" y="158609"/>
                </a:lnTo>
                <a:lnTo>
                  <a:pt x="3590984" y="115137"/>
                </a:lnTo>
                <a:lnTo>
                  <a:pt x="3553565" y="77718"/>
                </a:lnTo>
                <a:lnTo>
                  <a:pt x="3510094" y="47214"/>
                </a:lnTo>
                <a:lnTo>
                  <a:pt x="3461433" y="24487"/>
                </a:lnTo>
                <a:lnTo>
                  <a:pt x="3391594" y="7175"/>
                </a:lnTo>
                <a:lnTo>
                  <a:pt x="3347263" y="2961"/>
                </a:lnTo>
                <a:lnTo>
                  <a:pt x="3295566" y="797"/>
                </a:lnTo>
                <a:lnTo>
                  <a:pt x="323568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4" dirty="0">
                <a:latin typeface="Arial MT"/>
                <a:cs typeface="Arial MT"/>
              </a:rPr>
              <a:t>Standardizing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with </a:t>
            </a:r>
            <a:r>
              <a:rPr sz="2600" spc="85" dirty="0">
                <a:latin typeface="Arial MT"/>
                <a:cs typeface="Arial MT"/>
              </a:rPr>
              <a:t>StandardScaler,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then </a:t>
            </a:r>
            <a:r>
              <a:rPr sz="2600" spc="185" dirty="0">
                <a:latin typeface="Arial MT"/>
                <a:cs typeface="Arial MT"/>
              </a:rPr>
              <a:t>fitting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150" dirty="0">
                <a:latin typeface="Arial MT"/>
                <a:cs typeface="Arial MT"/>
              </a:rPr>
              <a:t>transforming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it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8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6" y="3126182"/>
                </a:lnTo>
                <a:lnTo>
                  <a:pt x="115136" y="3163601"/>
                </a:lnTo>
                <a:lnTo>
                  <a:pt x="158609" y="3194106"/>
                </a:lnTo>
                <a:lnTo>
                  <a:pt x="207272" y="3216833"/>
                </a:lnTo>
                <a:lnTo>
                  <a:pt x="277107" y="3234145"/>
                </a:lnTo>
                <a:lnTo>
                  <a:pt x="321439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88" y="3241320"/>
                </a:lnTo>
                <a:lnTo>
                  <a:pt x="3295568" y="3240523"/>
                </a:lnTo>
                <a:lnTo>
                  <a:pt x="3347264" y="3238359"/>
                </a:lnTo>
                <a:lnTo>
                  <a:pt x="3391595" y="3234145"/>
                </a:lnTo>
                <a:lnTo>
                  <a:pt x="3429379" y="3227197"/>
                </a:lnTo>
                <a:lnTo>
                  <a:pt x="3510096" y="3194106"/>
                </a:lnTo>
                <a:lnTo>
                  <a:pt x="3553567" y="3163601"/>
                </a:lnTo>
                <a:lnTo>
                  <a:pt x="3590984" y="3126182"/>
                </a:lnTo>
                <a:lnTo>
                  <a:pt x="3621487" y="3082711"/>
                </a:lnTo>
                <a:lnTo>
                  <a:pt x="3644214" y="3034050"/>
                </a:lnTo>
                <a:lnTo>
                  <a:pt x="3661530" y="2964211"/>
                </a:lnTo>
                <a:lnTo>
                  <a:pt x="3665745" y="2919880"/>
                </a:lnTo>
                <a:lnTo>
                  <a:pt x="3667910" y="2868183"/>
                </a:lnTo>
                <a:lnTo>
                  <a:pt x="3668707" y="2808301"/>
                </a:lnTo>
                <a:lnTo>
                  <a:pt x="3668707" y="433018"/>
                </a:lnTo>
                <a:lnTo>
                  <a:pt x="3667910" y="373137"/>
                </a:lnTo>
                <a:lnTo>
                  <a:pt x="3665745" y="321440"/>
                </a:lnTo>
                <a:lnTo>
                  <a:pt x="3661530" y="277108"/>
                </a:lnTo>
                <a:lnTo>
                  <a:pt x="3654581" y="239325"/>
                </a:lnTo>
                <a:lnTo>
                  <a:pt x="3621487" y="158609"/>
                </a:lnTo>
                <a:lnTo>
                  <a:pt x="3590984" y="115137"/>
                </a:lnTo>
                <a:lnTo>
                  <a:pt x="3553567" y="77718"/>
                </a:lnTo>
                <a:lnTo>
                  <a:pt x="3510096" y="47214"/>
                </a:lnTo>
                <a:lnTo>
                  <a:pt x="3461435" y="24487"/>
                </a:lnTo>
                <a:lnTo>
                  <a:pt x="3391595" y="7175"/>
                </a:lnTo>
                <a:lnTo>
                  <a:pt x="3347264" y="2961"/>
                </a:lnTo>
                <a:lnTo>
                  <a:pt x="3295568" y="797"/>
                </a:lnTo>
                <a:lnTo>
                  <a:pt x="323568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Splitting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into training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and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testing </a:t>
            </a:r>
            <a:r>
              <a:rPr sz="2600" spc="80" dirty="0">
                <a:latin typeface="Arial MT"/>
                <a:cs typeface="Arial MT"/>
              </a:rPr>
              <a:t>sets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with </a:t>
            </a:r>
            <a:r>
              <a:rPr sz="2600" spc="60" dirty="0">
                <a:latin typeface="Arial MT"/>
                <a:cs typeface="Arial MT"/>
              </a:rPr>
              <a:t>train_test_split </a:t>
            </a:r>
            <a:r>
              <a:rPr sz="2600" spc="160" dirty="0">
                <a:latin typeface="Arial MT"/>
                <a:cs typeface="Arial MT"/>
              </a:rPr>
              <a:t>function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7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7" y="2961"/>
                </a:lnTo>
                <a:lnTo>
                  <a:pt x="277104" y="7175"/>
                </a:lnTo>
                <a:lnTo>
                  <a:pt x="239318" y="14122"/>
                </a:lnTo>
                <a:lnTo>
                  <a:pt x="158604" y="47214"/>
                </a:lnTo>
                <a:lnTo>
                  <a:pt x="115134" y="77718"/>
                </a:lnTo>
                <a:lnTo>
                  <a:pt x="77715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5" y="3126182"/>
                </a:lnTo>
                <a:lnTo>
                  <a:pt x="115134" y="3163601"/>
                </a:lnTo>
                <a:lnTo>
                  <a:pt x="158604" y="3194106"/>
                </a:lnTo>
                <a:lnTo>
                  <a:pt x="207262" y="3216833"/>
                </a:lnTo>
                <a:lnTo>
                  <a:pt x="277104" y="3234145"/>
                </a:lnTo>
                <a:lnTo>
                  <a:pt x="321437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78" y="3241320"/>
                </a:lnTo>
                <a:lnTo>
                  <a:pt x="3295560" y="3240523"/>
                </a:lnTo>
                <a:lnTo>
                  <a:pt x="3347259" y="3238359"/>
                </a:lnTo>
                <a:lnTo>
                  <a:pt x="3391592" y="3234145"/>
                </a:lnTo>
                <a:lnTo>
                  <a:pt x="3429378" y="3227197"/>
                </a:lnTo>
                <a:lnTo>
                  <a:pt x="3510092" y="3194106"/>
                </a:lnTo>
                <a:lnTo>
                  <a:pt x="3553562" y="3163601"/>
                </a:lnTo>
                <a:lnTo>
                  <a:pt x="3590981" y="3126182"/>
                </a:lnTo>
                <a:lnTo>
                  <a:pt x="3621486" y="3082711"/>
                </a:lnTo>
                <a:lnTo>
                  <a:pt x="3644214" y="3034050"/>
                </a:lnTo>
                <a:lnTo>
                  <a:pt x="3661523" y="2964211"/>
                </a:lnTo>
                <a:lnTo>
                  <a:pt x="3665736" y="2919880"/>
                </a:lnTo>
                <a:lnTo>
                  <a:pt x="3667900" y="2868183"/>
                </a:lnTo>
                <a:lnTo>
                  <a:pt x="3668697" y="2808301"/>
                </a:lnTo>
                <a:lnTo>
                  <a:pt x="3668697" y="433018"/>
                </a:lnTo>
                <a:lnTo>
                  <a:pt x="3667900" y="373137"/>
                </a:lnTo>
                <a:lnTo>
                  <a:pt x="3665736" y="321440"/>
                </a:lnTo>
                <a:lnTo>
                  <a:pt x="3661523" y="277108"/>
                </a:lnTo>
                <a:lnTo>
                  <a:pt x="3654577" y="239325"/>
                </a:lnTo>
                <a:lnTo>
                  <a:pt x="3621486" y="158609"/>
                </a:lnTo>
                <a:lnTo>
                  <a:pt x="3590981" y="115137"/>
                </a:lnTo>
                <a:lnTo>
                  <a:pt x="3553562" y="77718"/>
                </a:lnTo>
                <a:lnTo>
                  <a:pt x="3510092" y="47214"/>
                </a:lnTo>
                <a:lnTo>
                  <a:pt x="3461435" y="24487"/>
                </a:lnTo>
                <a:lnTo>
                  <a:pt x="3391592" y="7175"/>
                </a:lnTo>
                <a:lnTo>
                  <a:pt x="3347259" y="2961"/>
                </a:lnTo>
                <a:lnTo>
                  <a:pt x="3295560" y="797"/>
                </a:lnTo>
                <a:lnTo>
                  <a:pt x="32356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a </a:t>
            </a:r>
            <a:r>
              <a:rPr sz="2600" spc="90" dirty="0">
                <a:latin typeface="Arial MT"/>
                <a:cs typeface="Arial MT"/>
              </a:rPr>
              <a:t>GridSearchCV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object </a:t>
            </a:r>
            <a:r>
              <a:rPr sz="2600" spc="195" dirty="0">
                <a:latin typeface="Arial MT"/>
                <a:cs typeface="Arial MT"/>
              </a:rPr>
              <a:t>with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cv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-170" dirty="0">
                <a:latin typeface="Arial MT"/>
                <a:cs typeface="Arial MT"/>
              </a:rPr>
              <a:t>=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10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find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5" dirty="0">
                <a:latin typeface="Arial MT"/>
                <a:cs typeface="Arial MT"/>
              </a:rPr>
              <a:t>best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05" dirty="0">
                <a:latin typeface="Arial MT"/>
                <a:cs typeface="Arial MT"/>
              </a:rPr>
              <a:t>parameters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5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2" y="103725"/>
                </a:lnTo>
                <a:lnTo>
                  <a:pt x="72395" y="139936"/>
                </a:lnTo>
                <a:lnTo>
                  <a:pt x="46493" y="180489"/>
                </a:lnTo>
                <a:lnTo>
                  <a:pt x="26556" y="224844"/>
                </a:lnTo>
                <a:lnTo>
                  <a:pt x="7781" y="300604"/>
                </a:lnTo>
                <a:lnTo>
                  <a:pt x="3211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1" y="2892606"/>
                </a:lnTo>
                <a:lnTo>
                  <a:pt x="7781" y="2940696"/>
                </a:lnTo>
                <a:lnTo>
                  <a:pt x="15316" y="2981684"/>
                </a:lnTo>
                <a:lnTo>
                  <a:pt x="46493" y="3060812"/>
                </a:lnTo>
                <a:lnTo>
                  <a:pt x="72395" y="3101365"/>
                </a:lnTo>
                <a:lnTo>
                  <a:pt x="103722" y="3137576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4" y="3240436"/>
                </a:lnTo>
                <a:lnTo>
                  <a:pt x="469732" y="3241301"/>
                </a:lnTo>
                <a:lnTo>
                  <a:pt x="3198945" y="3241301"/>
                </a:lnTo>
                <a:lnTo>
                  <a:pt x="3263903" y="3240436"/>
                </a:lnTo>
                <a:lnTo>
                  <a:pt x="3319983" y="3238088"/>
                </a:lnTo>
                <a:lnTo>
                  <a:pt x="3368073" y="3233517"/>
                </a:lnTo>
                <a:lnTo>
                  <a:pt x="3409060" y="3225980"/>
                </a:lnTo>
                <a:lnTo>
                  <a:pt x="3488190" y="3194803"/>
                </a:lnTo>
                <a:lnTo>
                  <a:pt x="3528744" y="3168902"/>
                </a:lnTo>
                <a:lnTo>
                  <a:pt x="3564955" y="3137576"/>
                </a:lnTo>
                <a:lnTo>
                  <a:pt x="3596282" y="3101365"/>
                </a:lnTo>
                <a:lnTo>
                  <a:pt x="3622184" y="3060812"/>
                </a:lnTo>
                <a:lnTo>
                  <a:pt x="3642121" y="3016456"/>
                </a:lnTo>
                <a:lnTo>
                  <a:pt x="3660896" y="2940696"/>
                </a:lnTo>
                <a:lnTo>
                  <a:pt x="3665466" y="2892606"/>
                </a:lnTo>
                <a:lnTo>
                  <a:pt x="3667813" y="2836526"/>
                </a:lnTo>
                <a:lnTo>
                  <a:pt x="3668677" y="2771567"/>
                </a:lnTo>
                <a:lnTo>
                  <a:pt x="3668677" y="469734"/>
                </a:lnTo>
                <a:lnTo>
                  <a:pt x="3667813" y="404775"/>
                </a:lnTo>
                <a:lnTo>
                  <a:pt x="3665466" y="348695"/>
                </a:lnTo>
                <a:lnTo>
                  <a:pt x="3660896" y="300604"/>
                </a:lnTo>
                <a:lnTo>
                  <a:pt x="3653361" y="259617"/>
                </a:lnTo>
                <a:lnTo>
                  <a:pt x="3622184" y="180489"/>
                </a:lnTo>
                <a:lnTo>
                  <a:pt x="3596282" y="139936"/>
                </a:lnTo>
                <a:lnTo>
                  <a:pt x="3564955" y="103725"/>
                </a:lnTo>
                <a:lnTo>
                  <a:pt x="3528744" y="72398"/>
                </a:lnTo>
                <a:lnTo>
                  <a:pt x="3488190" y="46497"/>
                </a:lnTo>
                <a:lnTo>
                  <a:pt x="3443834" y="26563"/>
                </a:lnTo>
                <a:lnTo>
                  <a:pt x="3368073" y="7783"/>
                </a:lnTo>
                <a:lnTo>
                  <a:pt x="3319983" y="3212"/>
                </a:lnTo>
                <a:lnTo>
                  <a:pt x="3263903" y="864"/>
                </a:lnTo>
                <a:lnTo>
                  <a:pt x="319894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110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Applying </a:t>
            </a:r>
            <a:r>
              <a:rPr sz="2600" spc="80" dirty="0">
                <a:latin typeface="Arial MT"/>
                <a:cs typeface="Arial MT"/>
              </a:rPr>
              <a:t>GridSearchCV </a:t>
            </a:r>
            <a:r>
              <a:rPr sz="2600" spc="145" dirty="0">
                <a:latin typeface="Arial MT"/>
                <a:cs typeface="Arial MT"/>
              </a:rPr>
              <a:t>on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60" dirty="0">
                <a:latin typeface="Arial MT"/>
                <a:cs typeface="Arial MT"/>
              </a:rPr>
              <a:t>LogReg,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0" dirty="0">
                <a:latin typeface="Arial MT"/>
                <a:cs typeface="Arial MT"/>
              </a:rPr>
              <a:t>SVM,</a:t>
            </a:r>
            <a:endParaRPr sz="2600">
              <a:latin typeface="Arial MT"/>
              <a:cs typeface="Arial MT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110" dirty="0">
                <a:latin typeface="Arial MT"/>
                <a:cs typeface="Arial MT"/>
              </a:rPr>
              <a:t>Decision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Tree,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50" dirty="0">
                <a:latin typeface="Arial MT"/>
                <a:cs typeface="Arial MT"/>
              </a:rPr>
              <a:t>KNN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25" dirty="0">
                <a:latin typeface="Arial MT"/>
                <a:cs typeface="Arial MT"/>
              </a:rPr>
              <a:t>models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6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9" y="180489"/>
                </a:lnTo>
                <a:lnTo>
                  <a:pt x="26566" y="224844"/>
                </a:lnTo>
                <a:lnTo>
                  <a:pt x="7784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4" y="2940696"/>
                </a:lnTo>
                <a:lnTo>
                  <a:pt x="15322" y="2981684"/>
                </a:lnTo>
                <a:lnTo>
                  <a:pt x="46499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4" y="3240436"/>
                </a:lnTo>
                <a:lnTo>
                  <a:pt x="469732" y="3241301"/>
                </a:lnTo>
                <a:lnTo>
                  <a:pt x="3198946" y="3241301"/>
                </a:lnTo>
                <a:lnTo>
                  <a:pt x="3263905" y="3240436"/>
                </a:lnTo>
                <a:lnTo>
                  <a:pt x="3319987" y="3238088"/>
                </a:lnTo>
                <a:lnTo>
                  <a:pt x="3368077" y="3233517"/>
                </a:lnTo>
                <a:lnTo>
                  <a:pt x="3409064" y="3225980"/>
                </a:lnTo>
                <a:lnTo>
                  <a:pt x="3488191" y="3194803"/>
                </a:lnTo>
                <a:lnTo>
                  <a:pt x="3528746" y="3168902"/>
                </a:lnTo>
                <a:lnTo>
                  <a:pt x="3564958" y="3137576"/>
                </a:lnTo>
                <a:lnTo>
                  <a:pt x="3596286" y="3101365"/>
                </a:lnTo>
                <a:lnTo>
                  <a:pt x="3622187" y="3060812"/>
                </a:lnTo>
                <a:lnTo>
                  <a:pt x="3642121" y="3016456"/>
                </a:lnTo>
                <a:lnTo>
                  <a:pt x="3660903" y="2940696"/>
                </a:lnTo>
                <a:lnTo>
                  <a:pt x="3665475" y="2892606"/>
                </a:lnTo>
                <a:lnTo>
                  <a:pt x="3667823" y="2836526"/>
                </a:lnTo>
                <a:lnTo>
                  <a:pt x="3668688" y="2771567"/>
                </a:lnTo>
                <a:lnTo>
                  <a:pt x="3668688" y="469734"/>
                </a:lnTo>
                <a:lnTo>
                  <a:pt x="3667823" y="404775"/>
                </a:lnTo>
                <a:lnTo>
                  <a:pt x="3665475" y="348695"/>
                </a:lnTo>
                <a:lnTo>
                  <a:pt x="3660903" y="300604"/>
                </a:lnTo>
                <a:lnTo>
                  <a:pt x="3653366" y="259617"/>
                </a:lnTo>
                <a:lnTo>
                  <a:pt x="3622187" y="180489"/>
                </a:lnTo>
                <a:lnTo>
                  <a:pt x="3596286" y="139936"/>
                </a:lnTo>
                <a:lnTo>
                  <a:pt x="3564958" y="103725"/>
                </a:lnTo>
                <a:lnTo>
                  <a:pt x="3528746" y="72398"/>
                </a:lnTo>
                <a:lnTo>
                  <a:pt x="3488191" y="46497"/>
                </a:lnTo>
                <a:lnTo>
                  <a:pt x="3443834" y="26563"/>
                </a:lnTo>
                <a:lnTo>
                  <a:pt x="3368077" y="7783"/>
                </a:lnTo>
                <a:lnTo>
                  <a:pt x="3319987" y="3212"/>
                </a:lnTo>
                <a:lnTo>
                  <a:pt x="3263905" y="864"/>
                </a:lnTo>
                <a:lnTo>
                  <a:pt x="319894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Calculating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35" dirty="0">
                <a:latin typeface="Arial MT"/>
                <a:cs typeface="Arial MT"/>
              </a:rPr>
              <a:t>accuracy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on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test data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using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70" dirty="0">
                <a:latin typeface="Arial MT"/>
                <a:cs typeface="Arial MT"/>
              </a:rPr>
              <a:t>method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65" dirty="0">
                <a:latin typeface="Arial MT"/>
                <a:cs typeface="Arial MT"/>
              </a:rPr>
              <a:t>.score()</a:t>
            </a:r>
            <a:endParaRPr sz="2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Arial MT"/>
                <a:cs typeface="Arial MT"/>
              </a:rPr>
              <a:t>for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95" dirty="0">
                <a:latin typeface="Arial MT"/>
                <a:cs typeface="Arial MT"/>
              </a:rPr>
              <a:t>all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25" dirty="0">
                <a:latin typeface="Arial MT"/>
                <a:cs typeface="Arial MT"/>
              </a:rPr>
              <a:t>models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6"/>
                </a:lnTo>
                <a:lnTo>
                  <a:pt x="3596285" y="3101365"/>
                </a:lnTo>
                <a:lnTo>
                  <a:pt x="3622186" y="3060812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4"/>
                </a:lnTo>
                <a:lnTo>
                  <a:pt x="3667819" y="404775"/>
                </a:lnTo>
                <a:lnTo>
                  <a:pt x="3665471" y="348695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 MT"/>
                <a:cs typeface="Arial MT"/>
              </a:rPr>
              <a:t>Examining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45" dirty="0">
                <a:latin typeface="Arial MT"/>
                <a:cs typeface="Arial MT"/>
              </a:rPr>
              <a:t>confusion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matrix </a:t>
            </a:r>
            <a:r>
              <a:rPr sz="2600" spc="170" dirty="0">
                <a:latin typeface="Arial MT"/>
                <a:cs typeface="Arial MT"/>
              </a:rPr>
              <a:t>for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95" dirty="0">
                <a:latin typeface="Arial MT"/>
                <a:cs typeface="Arial MT"/>
              </a:rPr>
              <a:t>all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25" dirty="0">
                <a:latin typeface="Arial MT"/>
                <a:cs typeface="Arial MT"/>
              </a:rPr>
              <a:t>models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6"/>
                </a:lnTo>
                <a:lnTo>
                  <a:pt x="3596285" y="3101365"/>
                </a:lnTo>
                <a:lnTo>
                  <a:pt x="3622186" y="3060812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4"/>
                </a:lnTo>
                <a:lnTo>
                  <a:pt x="3667819" y="404775"/>
                </a:lnTo>
                <a:lnTo>
                  <a:pt x="3665471" y="348695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4" dirty="0">
                <a:latin typeface="Arial MT"/>
                <a:cs typeface="Arial MT"/>
              </a:rPr>
              <a:t>Finding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method </a:t>
            </a:r>
            <a:r>
              <a:rPr sz="2600" spc="150" dirty="0">
                <a:latin typeface="Arial MT"/>
                <a:cs typeface="Arial MT"/>
              </a:rPr>
              <a:t>performs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35" dirty="0">
                <a:latin typeface="Arial MT"/>
                <a:cs typeface="Arial MT"/>
              </a:rPr>
              <a:t>best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by </a:t>
            </a:r>
            <a:r>
              <a:rPr sz="2600" spc="125" dirty="0">
                <a:latin typeface="Arial MT"/>
                <a:cs typeface="Arial MT"/>
              </a:rPr>
              <a:t>examining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65" dirty="0">
                <a:latin typeface="Arial MT"/>
                <a:cs typeface="Arial MT"/>
              </a:rPr>
              <a:t>Jaccard_score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-30" dirty="0">
                <a:latin typeface="Arial MT"/>
                <a:cs typeface="Arial MT"/>
              </a:rPr>
              <a:t>F1_score</a:t>
            </a:r>
            <a:r>
              <a:rPr sz="2600" spc="-14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metrics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4801" y="10310983"/>
            <a:ext cx="733488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Machine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7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Learning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9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Prediction</a:t>
            </a:r>
            <a:endParaRPr sz="2950" dirty="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4113" y="1055883"/>
            <a:ext cx="2845358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3153" y="2891921"/>
            <a:ext cx="5713188" cy="5713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00873" y="3444214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410"/>
              </a:spcBef>
            </a:pP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95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3496" y="3664199"/>
            <a:ext cx="9144857" cy="43531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096" y="4671689"/>
            <a:ext cx="12076993" cy="9364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182" y="1055883"/>
            <a:ext cx="11796582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638" y="2511299"/>
            <a:ext cx="17804819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90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</a:tabLst>
            </a:pP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Arial MT"/>
                <a:cs typeface="Arial MT"/>
              </a:rPr>
              <a:t>earliest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Arial MT"/>
                <a:cs typeface="Arial MT"/>
              </a:rPr>
              <a:t>flights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while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Arial MT"/>
                <a:cs typeface="Arial MT"/>
              </a:rPr>
              <a:t>latest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Arial MT"/>
                <a:cs typeface="Arial MT"/>
              </a:rPr>
              <a:t>flights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succeeded.</a:t>
            </a:r>
            <a:endParaRPr sz="345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</a:tabLst>
            </a:pP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CCAFS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SLC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330" dirty="0">
                <a:solidFill>
                  <a:srgbClr val="FFFFFF"/>
                </a:solidFill>
                <a:latin typeface="Arial MT"/>
                <a:cs typeface="Arial MT"/>
              </a:rPr>
              <a:t>40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about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 MT"/>
                <a:cs typeface="Arial MT"/>
              </a:rPr>
              <a:t>half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 MT"/>
                <a:cs typeface="Arial MT"/>
              </a:rPr>
              <a:t>launches.</a:t>
            </a:r>
            <a:endParaRPr sz="345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</a:tabLst>
            </a:pPr>
            <a:r>
              <a:rPr sz="3450" spc="-120" dirty="0">
                <a:solidFill>
                  <a:srgbClr val="FFFFFF"/>
                </a:solidFill>
                <a:latin typeface="Arial MT"/>
                <a:cs typeface="Arial MT"/>
              </a:rPr>
              <a:t>VAFB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SLC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4E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7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LC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7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rates.</a:t>
            </a:r>
            <a:endParaRPr sz="345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</a:tabLst>
            </a:pPr>
            <a:r>
              <a:rPr sz="345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 MT"/>
                <a:cs typeface="Arial MT"/>
              </a:rPr>
              <a:t>assumed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60" dirty="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Arial MT"/>
                <a:cs typeface="Arial MT"/>
              </a:rPr>
              <a:t>success.</a:t>
            </a:r>
            <a:endParaRPr sz="3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0775" y="1055883"/>
            <a:ext cx="9249393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38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14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150">
              <a:latin typeface="Arial MT"/>
              <a:cs typeface="Arial MT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</a:tabLst>
            </a:pP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Arial MT"/>
                <a:cs typeface="Arial MT"/>
              </a:rPr>
              <a:t>every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4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9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6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mass,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65" dirty="0">
                <a:solidFill>
                  <a:srgbClr val="FFFFFF"/>
                </a:solidFill>
                <a:latin typeface="Arial MT"/>
                <a:cs typeface="Arial MT"/>
              </a:rPr>
              <a:t>success </a:t>
            </a:r>
            <a:r>
              <a:rPr sz="3650" spc="80" dirty="0">
                <a:solidFill>
                  <a:srgbClr val="FFFFFF"/>
                </a:solidFill>
                <a:latin typeface="Arial MT"/>
                <a:cs typeface="Arial MT"/>
              </a:rPr>
              <a:t>rate.</a:t>
            </a:r>
            <a:endParaRPr sz="3650">
              <a:latin typeface="Arial MT"/>
              <a:cs typeface="Arial MT"/>
            </a:endParaRPr>
          </a:p>
          <a:p>
            <a:pPr marL="1362075" indent="-427990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</a:tabLst>
            </a:pPr>
            <a:r>
              <a:rPr sz="3650" spc="114" dirty="0">
                <a:solidFill>
                  <a:srgbClr val="FFFFFF"/>
                </a:solidFill>
                <a:latin typeface="Arial MT"/>
                <a:cs typeface="Arial MT"/>
              </a:rPr>
              <a:t>Most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22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6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305" dirty="0">
                <a:solidFill>
                  <a:srgbClr val="FFFFFF"/>
                </a:solidFill>
                <a:latin typeface="Arial MT"/>
                <a:cs typeface="Arial MT"/>
              </a:rPr>
              <a:t>7000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 MT"/>
                <a:cs typeface="Arial MT"/>
              </a:rPr>
              <a:t>kg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were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Arial MT"/>
                <a:cs typeface="Arial MT"/>
              </a:rPr>
              <a:t>successful.</a:t>
            </a:r>
            <a:endParaRPr sz="3650">
              <a:latin typeface="Arial MT"/>
              <a:cs typeface="Arial MT"/>
            </a:endParaRPr>
          </a:p>
          <a:p>
            <a:pPr marL="1362075" indent="-427990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</a:tabLst>
            </a:pPr>
            <a:r>
              <a:rPr sz="3650" spc="-95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LC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6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100%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7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6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under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275" dirty="0">
                <a:solidFill>
                  <a:srgbClr val="FFFFFF"/>
                </a:solidFill>
                <a:latin typeface="Arial MT"/>
                <a:cs typeface="Arial MT"/>
              </a:rPr>
              <a:t>5500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 MT"/>
                <a:cs typeface="Arial MT"/>
              </a:rPr>
              <a:t>kg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25" dirty="0">
                <a:solidFill>
                  <a:srgbClr val="FFFFFF"/>
                </a:solidFill>
                <a:latin typeface="Arial MT"/>
                <a:cs typeface="Arial MT"/>
              </a:rPr>
              <a:t>too.</a:t>
            </a:r>
            <a:endParaRPr sz="36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083" y="2513489"/>
            <a:ext cx="17801929" cy="36643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460" y="1024471"/>
            <a:ext cx="2917481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57965" y="3089233"/>
            <a:ext cx="243204" cy="6960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9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3048" y="3313059"/>
            <a:ext cx="5549841" cy="67650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1429" y="3375939"/>
            <a:ext cx="6824984" cy="64440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6482" y="1055884"/>
            <a:ext cx="10578399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2851924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60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0375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Orbits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100%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 MT"/>
                <a:cs typeface="Arial MT"/>
              </a:rPr>
              <a:t>rate:</a:t>
            </a:r>
            <a:endParaRPr sz="3950">
              <a:latin typeface="Arial MT"/>
              <a:cs typeface="Arial MT"/>
            </a:endParaRPr>
          </a:p>
          <a:p>
            <a:pPr marL="933450" lvl="1" indent="-460375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</a:tabLst>
            </a:pPr>
            <a:r>
              <a:rPr sz="3950" spc="-265" dirty="0">
                <a:solidFill>
                  <a:srgbClr val="FFFFFF"/>
                </a:solidFill>
                <a:latin typeface="Arial MT"/>
                <a:cs typeface="Arial MT"/>
              </a:rPr>
              <a:t>ES-</a:t>
            </a:r>
            <a:r>
              <a:rPr sz="3950" spc="-195" dirty="0">
                <a:solidFill>
                  <a:srgbClr val="FFFFFF"/>
                </a:solidFill>
                <a:latin typeface="Arial MT"/>
                <a:cs typeface="Arial MT"/>
              </a:rPr>
              <a:t>L1,</a:t>
            </a:r>
            <a:r>
              <a:rPr sz="39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35" dirty="0">
                <a:solidFill>
                  <a:srgbClr val="FFFFFF"/>
                </a:solidFill>
                <a:latin typeface="Arial MT"/>
                <a:cs typeface="Arial MT"/>
              </a:rPr>
              <a:t>GEO,</a:t>
            </a:r>
            <a:r>
              <a:rPr sz="3950" spc="-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Arial MT"/>
                <a:cs typeface="Arial MT"/>
              </a:rPr>
              <a:t>HEO,</a:t>
            </a:r>
            <a:r>
              <a:rPr sz="395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SSO</a:t>
            </a:r>
            <a:endParaRPr sz="3950">
              <a:latin typeface="Arial MT"/>
              <a:cs typeface="Arial MT"/>
            </a:endParaRPr>
          </a:p>
          <a:p>
            <a:pPr marL="473075" indent="-460375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Orbits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0%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 MT"/>
                <a:cs typeface="Arial MT"/>
              </a:rPr>
              <a:t>rate:</a:t>
            </a:r>
            <a:endParaRPr sz="3950">
              <a:latin typeface="Arial MT"/>
              <a:cs typeface="Arial MT"/>
            </a:endParaRPr>
          </a:p>
          <a:p>
            <a:pPr marL="933450" lvl="1" indent="-46037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</a:tabLst>
            </a:pP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SO</a:t>
            </a:r>
            <a:endParaRPr sz="3950">
              <a:latin typeface="Arial MT"/>
              <a:cs typeface="Arial MT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Orbits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rate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9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50%</a:t>
            </a:r>
            <a:r>
              <a:rPr sz="3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85%:</a:t>
            </a:r>
            <a:endParaRPr sz="3950">
              <a:latin typeface="Arial MT"/>
              <a:cs typeface="Arial MT"/>
            </a:endParaRPr>
          </a:p>
          <a:p>
            <a:pPr marL="933450" lvl="1" indent="-46037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</a:tabLst>
            </a:pP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GTO,</a:t>
            </a:r>
            <a:r>
              <a:rPr sz="3950" spc="-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Arial MT"/>
                <a:cs typeface="Arial MT"/>
              </a:rPr>
              <a:t>ISS,</a:t>
            </a:r>
            <a:r>
              <a:rPr sz="3950" spc="-1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35" dirty="0">
                <a:solidFill>
                  <a:srgbClr val="FFFFFF"/>
                </a:solidFill>
                <a:latin typeface="Arial MT"/>
                <a:cs typeface="Arial MT"/>
              </a:rPr>
              <a:t>LEO,</a:t>
            </a:r>
            <a:r>
              <a:rPr sz="3950" spc="-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 MT"/>
                <a:cs typeface="Arial MT"/>
              </a:rPr>
              <a:t>MEO,</a:t>
            </a:r>
            <a:r>
              <a:rPr sz="3950" spc="-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PO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0639" y="2513012"/>
            <a:ext cx="7853119" cy="75339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861" y="1055884"/>
            <a:ext cx="1117122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74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 MT"/>
                <a:cs typeface="Arial MT"/>
              </a:rPr>
              <a:t>LEO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Arial MT"/>
                <a:cs typeface="Arial MT"/>
              </a:rPr>
              <a:t>orbit</a:t>
            </a:r>
            <a:r>
              <a:rPr sz="3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 MT"/>
                <a:cs typeface="Arial MT"/>
              </a:rPr>
              <a:t>appears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related</a:t>
            </a:r>
            <a:r>
              <a:rPr sz="3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flights;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Arial MT"/>
                <a:cs typeface="Arial MT"/>
              </a:rPr>
              <a:t>hand,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there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seems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no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Arial MT"/>
                <a:cs typeface="Arial MT"/>
              </a:rPr>
              <a:t>flight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39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GTO</a:t>
            </a:r>
            <a:r>
              <a:rPr sz="3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orbit.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466" y="1055884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Heavy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payloads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 MT"/>
                <a:cs typeface="Arial MT"/>
              </a:rPr>
              <a:t>negative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influence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GTO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 MT"/>
                <a:cs typeface="Arial MT"/>
              </a:rPr>
              <a:t>orbits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positive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GTO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Polar</a:t>
            </a:r>
            <a:r>
              <a:rPr sz="395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 MT"/>
                <a:cs typeface="Arial MT"/>
              </a:rPr>
              <a:t>LEO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(ISS)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 MT"/>
                <a:cs typeface="Arial MT"/>
              </a:rPr>
              <a:t>orbits.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036" y="1055884"/>
            <a:ext cx="11194967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4820451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60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68961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</a:tabLst>
            </a:pP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rate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since</a:t>
            </a:r>
            <a:r>
              <a:rPr sz="395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2013</a:t>
            </a:r>
            <a:r>
              <a:rPr sz="395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 MT"/>
                <a:cs typeface="Arial MT"/>
              </a:rPr>
              <a:t>kept</a:t>
            </a:r>
            <a:endParaRPr sz="3950">
              <a:latin typeface="Arial MT"/>
              <a:cs typeface="Arial MT"/>
            </a:endParaRPr>
          </a:p>
          <a:p>
            <a:pPr marL="473075">
              <a:lnSpc>
                <a:spcPct val="100000"/>
              </a:lnSpc>
              <a:spcBef>
                <a:spcPts val="535"/>
              </a:spcBef>
            </a:pPr>
            <a:r>
              <a:rPr sz="3950" spc="105" dirty="0">
                <a:solidFill>
                  <a:srgbClr val="FFFFFF"/>
                </a:solidFill>
                <a:latin typeface="Arial MT"/>
                <a:cs typeface="Arial MT"/>
              </a:rPr>
              <a:t>increasing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till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2020.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0852" y="4671689"/>
            <a:ext cx="7435919" cy="10360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522" y="1055884"/>
            <a:ext cx="8359285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unique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space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mission.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917" y="1055884"/>
            <a:ext cx="1428924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 MT"/>
                <a:cs typeface="Arial MT"/>
              </a:rPr>
              <a:t>records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begin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'CCA'.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42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97" y="1055884"/>
            <a:ext cx="755097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boosters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launched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 MT"/>
                <a:cs typeface="Arial MT"/>
              </a:rPr>
              <a:t>by 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NASA</a:t>
            </a:r>
            <a:r>
              <a:rPr sz="3950" spc="-2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(CRS).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213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563" y="1055883"/>
            <a:ext cx="1272891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Arial MT"/>
                <a:cs typeface="Arial MT"/>
              </a:rPr>
              <a:t>average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F9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320" dirty="0">
                <a:solidFill>
                  <a:srgbClr val="FFFFFF"/>
                </a:solidFill>
                <a:latin typeface="Arial MT"/>
                <a:cs typeface="Arial MT"/>
              </a:rPr>
              <a:t>v1.1.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0183" y="1050607"/>
            <a:ext cx="14330578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date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first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ground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pad</a:t>
            </a:r>
            <a:r>
              <a:rPr sz="39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39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achieved.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5834" y="1031507"/>
            <a:ext cx="7914230" cy="8179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4139" y="2571952"/>
            <a:ext cx="5335905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130" dirty="0"/>
              <a:t>Summary</a:t>
            </a:r>
            <a:r>
              <a:rPr sz="3150" spc="-110" dirty="0"/>
              <a:t> </a:t>
            </a:r>
            <a:r>
              <a:rPr sz="3150" spc="220" dirty="0"/>
              <a:t>of</a:t>
            </a:r>
            <a:r>
              <a:rPr sz="3150" spc="-110" dirty="0"/>
              <a:t> </a:t>
            </a:r>
            <a:r>
              <a:rPr sz="3150" spc="145" dirty="0"/>
              <a:t>methodologies</a:t>
            </a:r>
            <a:endParaRPr sz="3150" dirty="0"/>
          </a:p>
        </p:txBody>
      </p:sp>
      <p:sp>
        <p:nvSpPr>
          <p:cNvPr id="4" name="object 4"/>
          <p:cNvSpPr txBox="1"/>
          <p:nvPr/>
        </p:nvSpPr>
        <p:spPr>
          <a:xfrm>
            <a:off x="8404139" y="3055035"/>
            <a:ext cx="9167495" cy="7464425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074420" indent="-307975">
              <a:lnSpc>
                <a:spcPct val="100000"/>
              </a:lnSpc>
              <a:spcBef>
                <a:spcPts val="1770"/>
              </a:spcBef>
              <a:buChar char="-"/>
              <a:tabLst>
                <a:tab pos="1074420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14" dirty="0">
                <a:solidFill>
                  <a:srgbClr val="FFFFFF"/>
                </a:solidFill>
                <a:latin typeface="Arial MT"/>
                <a:cs typeface="Arial MT"/>
              </a:rPr>
              <a:t>collection</a:t>
            </a:r>
            <a:endParaRPr sz="2800" dirty="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Arial MT"/>
                <a:cs typeface="Arial MT"/>
              </a:rPr>
              <a:t>wrangling</a:t>
            </a:r>
            <a:endParaRPr sz="2800" dirty="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Exploratory</a:t>
            </a:r>
            <a:r>
              <a:rPr sz="28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Visualization</a:t>
            </a:r>
            <a:endParaRPr sz="2800" dirty="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Exploratory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SQL</a:t>
            </a:r>
            <a:endParaRPr sz="2800" dirty="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 MT"/>
                <a:cs typeface="Arial MT"/>
              </a:rPr>
              <a:t>Building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Arial MT"/>
                <a:cs typeface="Arial MT"/>
              </a:rPr>
              <a:t>interactive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FFFFFF"/>
                </a:solidFill>
                <a:latin typeface="Arial MT"/>
                <a:cs typeface="Arial MT"/>
              </a:rPr>
              <a:t>map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Folium</a:t>
            </a:r>
            <a:endParaRPr sz="2800" dirty="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 MT"/>
                <a:cs typeface="Arial MT"/>
              </a:rPr>
              <a:t>Building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Dashboard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Arial MT"/>
                <a:cs typeface="Arial MT"/>
              </a:rPr>
              <a:t>Plotly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 MT"/>
                <a:cs typeface="Arial MT"/>
              </a:rPr>
              <a:t>Dash</a:t>
            </a:r>
            <a:endParaRPr sz="2800" dirty="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Predictive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(Classification)</a:t>
            </a:r>
            <a:endParaRPr sz="2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35"/>
              </a:spcBef>
              <a:buClr>
                <a:srgbClr val="FFFFFF"/>
              </a:buClr>
              <a:buFont typeface="Arial MT"/>
              <a:buChar char="-"/>
            </a:pPr>
            <a:endParaRPr sz="2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Summary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all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results</a:t>
            </a:r>
            <a:endParaRPr sz="3150" dirty="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8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Exploratory</a:t>
            </a:r>
            <a:r>
              <a:rPr sz="28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endParaRPr sz="2800" dirty="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 MT"/>
                <a:cs typeface="Arial MT"/>
              </a:rPr>
              <a:t>Interactive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Arial MT"/>
                <a:cs typeface="Arial MT"/>
              </a:rPr>
              <a:t>analytics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FFFF"/>
                </a:solidFill>
                <a:latin typeface="Arial MT"/>
                <a:cs typeface="Arial MT"/>
              </a:rPr>
              <a:t>demo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Arial MT"/>
                <a:cs typeface="Arial MT"/>
              </a:rPr>
              <a:t>screenshots</a:t>
            </a:r>
            <a:endParaRPr sz="2800" dirty="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Predictive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endParaRPr sz="28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326785"/>
            <a:ext cx="6057544" cy="605754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26" y="976014"/>
            <a:ext cx="14932354" cy="140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boosters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0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ship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greater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409" dirty="0">
                <a:solidFill>
                  <a:srgbClr val="FFFFFF"/>
                </a:solidFill>
                <a:latin typeface="Arial MT"/>
                <a:cs typeface="Arial MT"/>
              </a:rPr>
              <a:t>4000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35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less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85" dirty="0">
                <a:solidFill>
                  <a:srgbClr val="FFFFFF"/>
                </a:solidFill>
                <a:latin typeface="Arial MT"/>
                <a:cs typeface="Arial MT"/>
              </a:rPr>
              <a:t>6000.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16" y="1061077"/>
            <a:ext cx="15048295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outcomes.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881" y="1055883"/>
            <a:ext cx="14055278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8"/>
            <a:ext cx="1651825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800">
              <a:latin typeface="Arial MT"/>
              <a:cs typeface="Arial MT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spc="95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7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Arial MT"/>
                <a:cs typeface="Arial MT"/>
              </a:rPr>
              <a:t>maximum </a:t>
            </a:r>
            <a:r>
              <a:rPr sz="3400" spc="10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Arial MT"/>
                <a:cs typeface="Arial MT"/>
              </a:rPr>
              <a:t>mass.</a:t>
            </a:r>
            <a:endParaRPr sz="3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335" y="1055884"/>
            <a:ext cx="8085742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617599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0" dirty="0">
                <a:solidFill>
                  <a:srgbClr val="FFFFFF"/>
                </a:solidFill>
                <a:latin typeface="Arial MT"/>
                <a:cs typeface="Arial MT"/>
              </a:rPr>
              <a:t>ship,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booster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months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Arial MT"/>
                <a:cs typeface="Arial MT"/>
              </a:rPr>
              <a:t>year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2015.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1396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64" y="1256157"/>
            <a:ext cx="17775960" cy="5221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26"/>
            <a:ext cx="17669510" cy="224980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75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750">
              <a:latin typeface="Arial MT"/>
              <a:cs typeface="Arial MT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</a:tabLst>
            </a:pPr>
            <a:r>
              <a:rPr sz="3350" dirty="0">
                <a:solidFill>
                  <a:srgbClr val="FFFFFF"/>
                </a:solidFill>
                <a:latin typeface="Arial MT"/>
                <a:cs typeface="Arial MT"/>
              </a:rPr>
              <a:t>Ranking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5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80" dirty="0">
                <a:solidFill>
                  <a:srgbClr val="FFFFFF"/>
                </a:solidFill>
                <a:latin typeface="Arial MT"/>
                <a:cs typeface="Arial MT"/>
              </a:rPr>
              <a:t>count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9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2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Arial MT"/>
                <a:cs typeface="Arial MT"/>
              </a:rPr>
              <a:t>(such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05" dirty="0">
                <a:solidFill>
                  <a:srgbClr val="FFFFFF"/>
                </a:solidFill>
                <a:latin typeface="Arial MT"/>
                <a:cs typeface="Arial MT"/>
              </a:rPr>
              <a:t>(drone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Arial MT"/>
                <a:cs typeface="Arial MT"/>
              </a:rPr>
              <a:t>ship)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4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40" dirty="0">
                <a:solidFill>
                  <a:srgbClr val="FFFFFF"/>
                </a:solidFill>
                <a:latin typeface="Arial MT"/>
                <a:cs typeface="Arial MT"/>
              </a:rPr>
              <a:t>Success </a:t>
            </a:r>
            <a:r>
              <a:rPr sz="3350" spc="140" dirty="0">
                <a:solidFill>
                  <a:srgbClr val="FFFFFF"/>
                </a:solidFill>
                <a:latin typeface="Arial MT"/>
                <a:cs typeface="Arial MT"/>
              </a:rPr>
              <a:t>(ground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60" dirty="0">
                <a:solidFill>
                  <a:srgbClr val="FFFFFF"/>
                </a:solidFill>
                <a:latin typeface="Arial MT"/>
                <a:cs typeface="Arial MT"/>
              </a:rPr>
              <a:t>pad))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3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5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Arial MT"/>
                <a:cs typeface="Arial MT"/>
              </a:rPr>
              <a:t>date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Arial MT"/>
                <a:cs typeface="Arial MT"/>
              </a:rPr>
              <a:t>2010-</a:t>
            </a:r>
            <a:r>
              <a:rPr sz="3350" spc="155" dirty="0">
                <a:solidFill>
                  <a:srgbClr val="FFFFFF"/>
                </a:solidFill>
                <a:latin typeface="Arial MT"/>
                <a:cs typeface="Arial MT"/>
              </a:rPr>
              <a:t>06-</a:t>
            </a:r>
            <a:r>
              <a:rPr sz="3350" spc="190" dirty="0">
                <a:solidFill>
                  <a:srgbClr val="FFFFFF"/>
                </a:solidFill>
                <a:latin typeface="Arial MT"/>
                <a:cs typeface="Arial MT"/>
              </a:rPr>
              <a:t>04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-85" dirty="0">
                <a:solidFill>
                  <a:srgbClr val="FFFFFF"/>
                </a:solidFill>
                <a:latin typeface="Arial MT"/>
                <a:cs typeface="Arial MT"/>
              </a:rPr>
              <a:t>2017-</a:t>
            </a:r>
            <a:r>
              <a:rPr sz="3350" spc="175" dirty="0">
                <a:solidFill>
                  <a:srgbClr val="FFFFFF"/>
                </a:solidFill>
                <a:latin typeface="Arial MT"/>
                <a:cs typeface="Arial MT"/>
              </a:rPr>
              <a:t>03-</a:t>
            </a:r>
            <a:r>
              <a:rPr sz="3350" spc="190" dirty="0">
                <a:solidFill>
                  <a:srgbClr val="FFFFFF"/>
                </a:solidFill>
                <a:latin typeface="Arial MT"/>
                <a:cs typeface="Arial MT"/>
              </a:rPr>
              <a:t>20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30" dirty="0">
                <a:solidFill>
                  <a:srgbClr val="FFFFFF"/>
                </a:solidFill>
                <a:latin typeface="Arial MT"/>
                <a:cs typeface="Arial MT"/>
              </a:rPr>
              <a:t>descending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65" dirty="0">
                <a:solidFill>
                  <a:srgbClr val="FFFFFF"/>
                </a:solidFill>
                <a:latin typeface="Arial MT"/>
                <a:cs typeface="Arial MT"/>
              </a:rPr>
              <a:t>order.</a:t>
            </a:r>
            <a:endParaRPr sz="33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68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315" y="4671688"/>
            <a:ext cx="15135414" cy="11393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949" y="1125545"/>
            <a:ext cx="17888764" cy="7711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432374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8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2700">
              <a:latin typeface="Arial MT"/>
              <a:cs typeface="Arial MT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</a:tabLst>
            </a:pP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Most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proximity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Arial MT"/>
                <a:cs typeface="Arial MT"/>
              </a:rPr>
              <a:t>line.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land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faster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 MT"/>
                <a:cs typeface="Arial MT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any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place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surface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Earth. </a:t>
            </a:r>
            <a:r>
              <a:rPr sz="2400" spc="95" dirty="0">
                <a:solidFill>
                  <a:srgbClr val="FFFFFF"/>
                </a:solidFill>
                <a:latin typeface="Arial MT"/>
                <a:cs typeface="Arial MT"/>
              </a:rPr>
              <a:t>Anything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surface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Earth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2400" spc="45" dirty="0">
                <a:solidFill>
                  <a:srgbClr val="FFFFFF"/>
                </a:solidFill>
                <a:latin typeface="Arial MT"/>
                <a:cs typeface="Arial MT"/>
              </a:rPr>
              <a:t>already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1670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Arial MT"/>
                <a:cs typeface="Arial MT"/>
              </a:rPr>
              <a:t>km/hour.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ship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launched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 MT"/>
                <a:cs typeface="Arial MT"/>
              </a:rPr>
              <a:t>goes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 MT"/>
                <a:cs typeface="Arial MT"/>
              </a:rPr>
              <a:t>into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space,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4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around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Earth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same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moving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before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launching.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Arial MT"/>
                <a:cs typeface="Arial MT"/>
              </a:rPr>
              <a:t>because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inertia.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help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spacecraft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 MT"/>
                <a:cs typeface="Arial MT"/>
              </a:rPr>
              <a:t>keep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up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Arial MT"/>
                <a:cs typeface="Arial MT"/>
              </a:rPr>
              <a:t>good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enough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stay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orbit.</a:t>
            </a:r>
            <a:endParaRPr sz="2400">
              <a:latin typeface="Arial MT"/>
              <a:cs typeface="Arial MT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</a:tabLst>
            </a:pP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very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 MT"/>
                <a:cs typeface="Arial MT"/>
              </a:rPr>
              <a:t>proximity </a:t>
            </a:r>
            <a:r>
              <a:rPr sz="2400" spc="1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coast,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while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launching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rockets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towards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 MT"/>
                <a:cs typeface="Arial MT"/>
              </a:rPr>
              <a:t>ocean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minimises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risk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having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any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debris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Arial MT"/>
                <a:cs typeface="Arial MT"/>
              </a:rPr>
              <a:t>dropping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 MT"/>
                <a:cs typeface="Arial MT"/>
              </a:rPr>
              <a:t>exploding </a:t>
            </a:r>
            <a:r>
              <a:rPr sz="2400" spc="50" dirty="0">
                <a:solidFill>
                  <a:srgbClr val="FFFFFF"/>
                </a:solidFill>
                <a:latin typeface="Arial MT"/>
                <a:cs typeface="Arial MT"/>
              </a:rPr>
              <a:t>near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 MT"/>
                <a:cs typeface="Arial MT"/>
              </a:rPr>
              <a:t>people.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7348" y="2516503"/>
            <a:ext cx="9210245" cy="77524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634" y="1055883"/>
            <a:ext cx="16705376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7"/>
            <a:ext cx="3306445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140" dirty="0"/>
              <a:t>Explanation:</a:t>
            </a:r>
            <a:endParaRPr sz="435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184" marR="5080" indent="-452120">
              <a:lnSpc>
                <a:spcPct val="110600"/>
              </a:lnSpc>
              <a:spcBef>
                <a:spcPts val="95"/>
              </a:spcBef>
              <a:buChar char="•"/>
              <a:tabLst>
                <a:tab pos="464184" algn="l"/>
              </a:tabLst>
            </a:pPr>
            <a:r>
              <a:rPr sz="3850" spc="65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38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7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8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65" dirty="0">
                <a:solidFill>
                  <a:srgbClr val="FFFFFF"/>
                </a:solidFill>
                <a:latin typeface="Arial MT"/>
                <a:cs typeface="Arial MT"/>
              </a:rPr>
              <a:t>colour-</a:t>
            </a:r>
            <a:r>
              <a:rPr sz="3850" spc="120" dirty="0">
                <a:solidFill>
                  <a:srgbClr val="FFFFFF"/>
                </a:solidFill>
                <a:latin typeface="Arial MT"/>
                <a:cs typeface="Arial MT"/>
              </a:rPr>
              <a:t>labeled</a:t>
            </a:r>
            <a:r>
              <a:rPr sz="38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65" dirty="0">
                <a:solidFill>
                  <a:srgbClr val="FFFFFF"/>
                </a:solidFill>
                <a:latin typeface="Arial MT"/>
                <a:cs typeface="Arial MT"/>
              </a:rPr>
              <a:t>markers </a:t>
            </a:r>
            <a:r>
              <a:rPr sz="3850" spc="15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50" dirty="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7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05" dirty="0">
                <a:solidFill>
                  <a:srgbClr val="FFFFFF"/>
                </a:solidFill>
                <a:latin typeface="Arial MT"/>
                <a:cs typeface="Arial MT"/>
              </a:rPr>
              <a:t>able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2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40" dirty="0">
                <a:solidFill>
                  <a:srgbClr val="FFFFFF"/>
                </a:solidFill>
                <a:latin typeface="Arial MT"/>
                <a:cs typeface="Arial MT"/>
              </a:rPr>
              <a:t>easily </a:t>
            </a:r>
            <a:r>
              <a:rPr sz="3850" spc="185" dirty="0">
                <a:solidFill>
                  <a:srgbClr val="FFFFFF"/>
                </a:solidFill>
                <a:latin typeface="Arial MT"/>
                <a:cs typeface="Arial MT"/>
              </a:rPr>
              <a:t>identify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215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5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7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30" dirty="0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sz="3850" spc="105" dirty="0">
                <a:solidFill>
                  <a:srgbClr val="FFFFFF"/>
                </a:solidFill>
                <a:latin typeface="Arial MT"/>
                <a:cs typeface="Arial MT"/>
              </a:rPr>
              <a:t>relatively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8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60" dirty="0">
                <a:solidFill>
                  <a:srgbClr val="FFFFFF"/>
                </a:solidFill>
                <a:latin typeface="Arial MT"/>
                <a:cs typeface="Arial MT"/>
              </a:rPr>
              <a:t>rates.</a:t>
            </a:r>
            <a:endParaRPr sz="3850">
              <a:latin typeface="Arial MT"/>
              <a:cs typeface="Arial MT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</a:tabLst>
            </a:pPr>
            <a:r>
              <a:rPr sz="3850" spc="65" dirty="0">
                <a:solidFill>
                  <a:srgbClr val="1DB100"/>
                </a:solidFill>
                <a:latin typeface="Arial MT"/>
                <a:cs typeface="Arial MT"/>
              </a:rPr>
              <a:t>Green</a:t>
            </a:r>
            <a:r>
              <a:rPr sz="3850" spc="-40" dirty="0">
                <a:solidFill>
                  <a:srgbClr val="1DB100"/>
                </a:solidFill>
                <a:latin typeface="Arial MT"/>
                <a:cs typeface="Arial MT"/>
              </a:rPr>
              <a:t> </a:t>
            </a:r>
            <a:r>
              <a:rPr sz="3850" spc="60" dirty="0">
                <a:solidFill>
                  <a:srgbClr val="1DB100"/>
                </a:solidFill>
                <a:latin typeface="Arial MT"/>
                <a:cs typeface="Arial MT"/>
              </a:rPr>
              <a:t>Marker</a:t>
            </a:r>
            <a:r>
              <a:rPr sz="3850" spc="-35" dirty="0">
                <a:solidFill>
                  <a:srgbClr val="1DB100"/>
                </a:solidFill>
                <a:latin typeface="Arial MT"/>
                <a:cs typeface="Arial MT"/>
              </a:rPr>
              <a:t> </a:t>
            </a:r>
            <a:r>
              <a:rPr sz="3850" spc="-385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38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Arial MT"/>
                <a:cs typeface="Arial MT"/>
              </a:rPr>
              <a:t>Successful </a:t>
            </a:r>
            <a:r>
              <a:rPr sz="3850" spc="9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endParaRPr sz="3850">
              <a:latin typeface="Arial MT"/>
              <a:cs typeface="Arial MT"/>
            </a:endParaRPr>
          </a:p>
          <a:p>
            <a:pPr marL="924560" lvl="1" indent="-451484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</a:tabLst>
            </a:pPr>
            <a:r>
              <a:rPr sz="3850" dirty="0">
                <a:solidFill>
                  <a:srgbClr val="EE220D"/>
                </a:solidFill>
                <a:latin typeface="Arial MT"/>
                <a:cs typeface="Arial MT"/>
              </a:rPr>
              <a:t>Red </a:t>
            </a:r>
            <a:r>
              <a:rPr sz="3850" spc="60" dirty="0">
                <a:solidFill>
                  <a:srgbClr val="EE220D"/>
                </a:solidFill>
                <a:latin typeface="Arial MT"/>
                <a:cs typeface="Arial MT"/>
              </a:rPr>
              <a:t>Marker</a:t>
            </a:r>
            <a:r>
              <a:rPr sz="3850" spc="5" dirty="0">
                <a:solidFill>
                  <a:srgbClr val="EE220D"/>
                </a:solidFill>
                <a:latin typeface="Arial MT"/>
                <a:cs typeface="Arial MT"/>
              </a:rPr>
              <a:t> </a:t>
            </a:r>
            <a:r>
              <a:rPr sz="3850" spc="-385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38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dirty="0">
                <a:solidFill>
                  <a:srgbClr val="FFFFFF"/>
                </a:solidFill>
                <a:latin typeface="Arial MT"/>
                <a:cs typeface="Arial MT"/>
              </a:rPr>
              <a:t>Failed </a:t>
            </a:r>
            <a:r>
              <a:rPr sz="3850" spc="9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endParaRPr sz="3850">
              <a:latin typeface="Arial MT"/>
              <a:cs typeface="Arial MT"/>
            </a:endParaRPr>
          </a:p>
          <a:p>
            <a:pPr marL="464184" marR="549275" indent="-452120">
              <a:lnSpc>
                <a:spcPct val="110600"/>
              </a:lnSpc>
              <a:spcBef>
                <a:spcPts val="1945"/>
              </a:spcBef>
              <a:buChar char="•"/>
              <a:tabLst>
                <a:tab pos="464184" algn="l"/>
              </a:tabLst>
            </a:pPr>
            <a:r>
              <a:rPr sz="3850" spc="10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8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8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-85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8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-7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3850" spc="155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8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850" spc="-50" dirty="0">
                <a:solidFill>
                  <a:srgbClr val="FFFFFF"/>
                </a:solidFill>
                <a:latin typeface="Arial MT"/>
                <a:cs typeface="Arial MT"/>
              </a:rPr>
              <a:t> a </a:t>
            </a:r>
            <a:r>
              <a:rPr sz="3850" spc="100" dirty="0">
                <a:solidFill>
                  <a:srgbClr val="FFFFFF"/>
                </a:solidFill>
                <a:latin typeface="Arial MT"/>
                <a:cs typeface="Arial MT"/>
              </a:rPr>
              <a:t>very</a:t>
            </a:r>
            <a:r>
              <a:rPr sz="38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38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5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8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-10" dirty="0">
                <a:solidFill>
                  <a:srgbClr val="FFFFFF"/>
                </a:solidFill>
                <a:latin typeface="Arial MT"/>
                <a:cs typeface="Arial MT"/>
              </a:rPr>
              <a:t>Rate.</a:t>
            </a:r>
            <a:endParaRPr sz="38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932" y="2513394"/>
            <a:ext cx="7851798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6895" y="1061078"/>
            <a:ext cx="11619792" cy="1761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34"/>
            <a:ext cx="6616700" cy="653859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550" spc="8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2550">
              <a:latin typeface="Arial MT"/>
              <a:cs typeface="Arial MT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3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visual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 MT"/>
                <a:cs typeface="Arial MT"/>
              </a:rPr>
              <a:t>launch </a:t>
            </a: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clearly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see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 MT"/>
                <a:cs typeface="Arial MT"/>
              </a:rPr>
              <a:t>that </a:t>
            </a:r>
            <a:r>
              <a:rPr sz="2300" spc="12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is:</a:t>
            </a:r>
            <a:endParaRPr sz="2300">
              <a:latin typeface="Arial MT"/>
              <a:cs typeface="Arial MT"/>
            </a:endParaRPr>
          </a:p>
          <a:p>
            <a:pPr marL="1661795" lvl="1" indent="-267335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relative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railway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Arial MT"/>
                <a:cs typeface="Arial MT"/>
              </a:rPr>
              <a:t>(15.23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km)</a:t>
            </a:r>
            <a:endParaRPr sz="2300">
              <a:latin typeface="Arial MT"/>
              <a:cs typeface="Arial MT"/>
            </a:endParaRPr>
          </a:p>
          <a:p>
            <a:pPr marL="1661795" lvl="1" indent="-267335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relative</a:t>
            </a:r>
            <a:r>
              <a:rPr sz="23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 MT"/>
                <a:cs typeface="Arial MT"/>
              </a:rPr>
              <a:t>highway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(20.28</a:t>
            </a:r>
            <a:r>
              <a:rPr sz="23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km)</a:t>
            </a:r>
            <a:endParaRPr sz="2300">
              <a:latin typeface="Arial MT"/>
              <a:cs typeface="Arial MT"/>
            </a:endParaRPr>
          </a:p>
          <a:p>
            <a:pPr marL="1661795" lvl="1" indent="-267335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relative</a:t>
            </a:r>
            <a:r>
              <a:rPr sz="23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Arial MT"/>
                <a:cs typeface="Arial MT"/>
              </a:rPr>
              <a:t>coastline</a:t>
            </a:r>
            <a:r>
              <a:rPr sz="23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(14.99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km)</a:t>
            </a:r>
            <a:endParaRPr sz="2300">
              <a:latin typeface="Arial MT"/>
              <a:cs typeface="Arial MT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relative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 MT"/>
                <a:cs typeface="Arial MT"/>
              </a:rPr>
              <a:t>closest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Arial MT"/>
                <a:cs typeface="Arial MT"/>
              </a:rPr>
              <a:t>city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Titusville</a:t>
            </a:r>
            <a:r>
              <a:rPr sz="23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(16.32</a:t>
            </a:r>
            <a:r>
              <a:rPr sz="23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km).</a:t>
            </a:r>
            <a:endParaRPr sz="2300">
              <a:latin typeface="Arial MT"/>
              <a:cs typeface="Arial MT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2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rocket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2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sz="2300" spc="75" dirty="0">
                <a:solidFill>
                  <a:srgbClr val="FFFFFF"/>
                </a:solidFill>
                <a:latin typeface="Arial MT"/>
                <a:cs typeface="Arial MT"/>
              </a:rPr>
              <a:t>cover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distances</a:t>
            </a: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like </a:t>
            </a:r>
            <a:r>
              <a:rPr sz="2300" spc="-120" dirty="0">
                <a:solidFill>
                  <a:srgbClr val="FFFFFF"/>
                </a:solidFill>
                <a:latin typeface="Arial MT"/>
                <a:cs typeface="Arial MT"/>
              </a:rPr>
              <a:t>15-</a:t>
            </a:r>
            <a:r>
              <a:rPr sz="2300" spc="125" dirty="0">
                <a:solidFill>
                  <a:srgbClr val="FFFFFF"/>
                </a:solidFill>
                <a:latin typeface="Arial MT"/>
                <a:cs typeface="Arial MT"/>
              </a:rPr>
              <a:t>20</a:t>
            </a: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Arial MT"/>
                <a:cs typeface="Arial MT"/>
              </a:rPr>
              <a:t>km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Arial MT"/>
                <a:cs typeface="Arial MT"/>
              </a:rPr>
              <a:t>few seconds.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05" dirty="0">
                <a:solidFill>
                  <a:srgbClr val="FFFFFF"/>
                </a:solidFill>
                <a:latin typeface="Arial MT"/>
                <a:cs typeface="Arial MT"/>
              </a:rPr>
              <a:t>could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Arial MT"/>
                <a:cs typeface="Arial MT"/>
              </a:rPr>
              <a:t>potentially </a:t>
            </a:r>
            <a:r>
              <a:rPr sz="2300" spc="65" dirty="0">
                <a:solidFill>
                  <a:srgbClr val="FFFFFF"/>
                </a:solidFill>
                <a:latin typeface="Arial MT"/>
                <a:cs typeface="Arial MT"/>
              </a:rPr>
              <a:t>dangerous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Arial MT"/>
                <a:cs typeface="Arial MT"/>
              </a:rPr>
              <a:t>populated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areas.</a:t>
            </a:r>
            <a:endParaRPr sz="2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912" y="3560373"/>
            <a:ext cx="10265283" cy="67013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609" y="3216236"/>
            <a:ext cx="15901839" cy="2398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1400" y="1055884"/>
            <a:ext cx="4906154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722" y="3771319"/>
            <a:ext cx="5371564" cy="536109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70484" y="2504308"/>
            <a:ext cx="6005830" cy="494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25" dirty="0"/>
              <a:t>Project</a:t>
            </a:r>
            <a:r>
              <a:rPr sz="3050" spc="-100" dirty="0"/>
              <a:t> </a:t>
            </a:r>
            <a:r>
              <a:rPr sz="3050" spc="160" dirty="0"/>
              <a:t>background</a:t>
            </a:r>
            <a:r>
              <a:rPr sz="3050" spc="-100" dirty="0"/>
              <a:t> </a:t>
            </a:r>
            <a:r>
              <a:rPr sz="3050" spc="135" dirty="0"/>
              <a:t>and</a:t>
            </a:r>
            <a:r>
              <a:rPr sz="3050" spc="-100" dirty="0"/>
              <a:t> </a:t>
            </a:r>
            <a:r>
              <a:rPr sz="3050" spc="170" dirty="0"/>
              <a:t>context</a:t>
            </a:r>
            <a:endParaRPr sz="305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6445" marR="40005">
              <a:lnSpc>
                <a:spcPct val="109400"/>
              </a:lnSpc>
              <a:spcBef>
                <a:spcPts val="95"/>
              </a:spcBef>
            </a:pPr>
            <a:r>
              <a:rPr dirty="0"/>
              <a:t>SpaceX</a:t>
            </a:r>
            <a:r>
              <a:rPr spc="15" dirty="0"/>
              <a:t> </a:t>
            </a:r>
            <a:r>
              <a:rPr dirty="0"/>
              <a:t>is</a:t>
            </a:r>
            <a:r>
              <a:rPr spc="15" dirty="0"/>
              <a:t> </a:t>
            </a:r>
            <a:r>
              <a:rPr spc="125" dirty="0"/>
              <a:t>the</a:t>
            </a:r>
            <a:r>
              <a:rPr spc="20" dirty="0"/>
              <a:t> </a:t>
            </a:r>
            <a:r>
              <a:rPr spc="130" dirty="0"/>
              <a:t>most</a:t>
            </a:r>
            <a:r>
              <a:rPr spc="15" dirty="0"/>
              <a:t> </a:t>
            </a:r>
            <a:r>
              <a:rPr spc="80" dirty="0"/>
              <a:t>successful</a:t>
            </a:r>
            <a:r>
              <a:rPr spc="15" dirty="0"/>
              <a:t> </a:t>
            </a:r>
            <a:r>
              <a:rPr spc="130" dirty="0"/>
              <a:t>company</a:t>
            </a:r>
            <a:r>
              <a:rPr spc="20" dirty="0"/>
              <a:t> </a:t>
            </a:r>
            <a:r>
              <a:rPr spc="165" dirty="0"/>
              <a:t>of</a:t>
            </a:r>
            <a:r>
              <a:rPr spc="15" dirty="0"/>
              <a:t> </a:t>
            </a:r>
            <a:r>
              <a:rPr spc="125" dirty="0"/>
              <a:t>the</a:t>
            </a:r>
            <a:r>
              <a:rPr spc="15" dirty="0"/>
              <a:t> </a:t>
            </a:r>
            <a:r>
              <a:rPr spc="125" dirty="0"/>
              <a:t>commercial</a:t>
            </a:r>
            <a:r>
              <a:rPr spc="20" dirty="0"/>
              <a:t> </a:t>
            </a:r>
            <a:r>
              <a:rPr spc="60" dirty="0"/>
              <a:t>space </a:t>
            </a:r>
            <a:r>
              <a:rPr spc="55" dirty="0"/>
              <a:t>age,</a:t>
            </a:r>
            <a:r>
              <a:rPr spc="-15" dirty="0"/>
              <a:t> </a:t>
            </a:r>
            <a:r>
              <a:rPr spc="114" dirty="0"/>
              <a:t>making</a:t>
            </a:r>
            <a:r>
              <a:rPr spc="-15" dirty="0"/>
              <a:t> </a:t>
            </a:r>
            <a:r>
              <a:rPr spc="70" dirty="0"/>
              <a:t>space</a:t>
            </a:r>
            <a:r>
              <a:rPr spc="-15" dirty="0"/>
              <a:t> </a:t>
            </a:r>
            <a:r>
              <a:rPr spc="75" dirty="0"/>
              <a:t>travel</a:t>
            </a:r>
            <a:r>
              <a:rPr spc="-15" dirty="0"/>
              <a:t> </a:t>
            </a:r>
            <a:r>
              <a:rPr spc="90" dirty="0"/>
              <a:t>affordable.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130" dirty="0"/>
              <a:t>company</a:t>
            </a:r>
            <a:r>
              <a:rPr spc="-15" dirty="0"/>
              <a:t> </a:t>
            </a:r>
            <a:r>
              <a:rPr spc="65" dirty="0"/>
              <a:t>advertises</a:t>
            </a:r>
            <a:r>
              <a:rPr spc="-10" dirty="0"/>
              <a:t> Falcon </a:t>
            </a:r>
            <a:r>
              <a:rPr spc="180" dirty="0"/>
              <a:t>9</a:t>
            </a:r>
            <a:r>
              <a:rPr spc="-30" dirty="0"/>
              <a:t> </a:t>
            </a:r>
            <a:r>
              <a:rPr spc="110" dirty="0"/>
              <a:t>rocket</a:t>
            </a:r>
            <a:r>
              <a:rPr spc="-25" dirty="0"/>
              <a:t> </a:t>
            </a:r>
            <a:r>
              <a:rPr spc="75" dirty="0"/>
              <a:t>launches</a:t>
            </a:r>
            <a:r>
              <a:rPr spc="-25" dirty="0"/>
              <a:t> </a:t>
            </a:r>
            <a:r>
              <a:rPr spc="135" dirty="0"/>
              <a:t>on</a:t>
            </a:r>
            <a:r>
              <a:rPr spc="-30" dirty="0"/>
              <a:t> </a:t>
            </a:r>
            <a:r>
              <a:rPr spc="90" dirty="0"/>
              <a:t>its</a:t>
            </a:r>
            <a:r>
              <a:rPr spc="-25" dirty="0"/>
              <a:t> </a:t>
            </a:r>
            <a:r>
              <a:rPr spc="95" dirty="0"/>
              <a:t>website,</a:t>
            </a:r>
            <a:r>
              <a:rPr spc="-25" dirty="0"/>
              <a:t> </a:t>
            </a:r>
            <a:r>
              <a:rPr spc="155" dirty="0"/>
              <a:t>with</a:t>
            </a:r>
            <a:r>
              <a:rPr spc="-25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spc="120" dirty="0"/>
              <a:t>cost</a:t>
            </a:r>
            <a:r>
              <a:rPr spc="-25" dirty="0"/>
              <a:t> </a:t>
            </a:r>
            <a:r>
              <a:rPr spc="165" dirty="0"/>
              <a:t>of</a:t>
            </a:r>
            <a:r>
              <a:rPr spc="-25" dirty="0"/>
              <a:t> </a:t>
            </a:r>
            <a:r>
              <a:rPr spc="90" dirty="0"/>
              <a:t>62</a:t>
            </a:r>
            <a:r>
              <a:rPr spc="-30" dirty="0"/>
              <a:t> </a:t>
            </a:r>
            <a:r>
              <a:rPr spc="120" dirty="0"/>
              <a:t>million</a:t>
            </a:r>
            <a:r>
              <a:rPr spc="-25" dirty="0"/>
              <a:t> </a:t>
            </a:r>
            <a:r>
              <a:rPr spc="70" dirty="0"/>
              <a:t>dollars; </a:t>
            </a:r>
            <a:r>
              <a:rPr spc="135" dirty="0"/>
              <a:t>other</a:t>
            </a:r>
            <a:r>
              <a:rPr spc="-35" dirty="0"/>
              <a:t> </a:t>
            </a:r>
            <a:r>
              <a:rPr spc="100" dirty="0"/>
              <a:t>providers</a:t>
            </a:r>
            <a:r>
              <a:rPr spc="-35" dirty="0"/>
              <a:t> </a:t>
            </a:r>
            <a:r>
              <a:rPr spc="120" dirty="0"/>
              <a:t>cost</a:t>
            </a:r>
            <a:r>
              <a:rPr spc="-35" dirty="0"/>
              <a:t> </a:t>
            </a:r>
            <a:r>
              <a:rPr spc="120" dirty="0"/>
              <a:t>upward</a:t>
            </a:r>
            <a:r>
              <a:rPr spc="-35" dirty="0"/>
              <a:t> </a:t>
            </a:r>
            <a:r>
              <a:rPr spc="165" dirty="0"/>
              <a:t>of</a:t>
            </a:r>
            <a:r>
              <a:rPr spc="-35" dirty="0"/>
              <a:t> </a:t>
            </a:r>
            <a:r>
              <a:rPr dirty="0"/>
              <a:t>165</a:t>
            </a:r>
            <a:r>
              <a:rPr spc="-30" dirty="0"/>
              <a:t> </a:t>
            </a:r>
            <a:r>
              <a:rPr spc="120" dirty="0"/>
              <a:t>million</a:t>
            </a:r>
            <a:r>
              <a:rPr spc="-35" dirty="0"/>
              <a:t> </a:t>
            </a:r>
            <a:r>
              <a:rPr spc="85" dirty="0"/>
              <a:t>dollars</a:t>
            </a:r>
            <a:r>
              <a:rPr spc="-35" dirty="0"/>
              <a:t> </a:t>
            </a:r>
            <a:r>
              <a:rPr spc="70" dirty="0"/>
              <a:t>each,</a:t>
            </a:r>
            <a:r>
              <a:rPr spc="-35" dirty="0"/>
              <a:t> </a:t>
            </a:r>
            <a:r>
              <a:rPr spc="165" dirty="0"/>
              <a:t>much</a:t>
            </a:r>
            <a:r>
              <a:rPr spc="-35" dirty="0"/>
              <a:t> </a:t>
            </a:r>
            <a:r>
              <a:rPr spc="165" dirty="0"/>
              <a:t>of</a:t>
            </a:r>
            <a:r>
              <a:rPr spc="-35" dirty="0"/>
              <a:t> </a:t>
            </a:r>
            <a:r>
              <a:rPr spc="100" dirty="0"/>
              <a:t>the </a:t>
            </a:r>
            <a:r>
              <a:rPr spc="50" dirty="0"/>
              <a:t>savings</a:t>
            </a:r>
            <a:r>
              <a:rPr spc="10" dirty="0"/>
              <a:t> </a:t>
            </a:r>
            <a:r>
              <a:rPr dirty="0"/>
              <a:t>is</a:t>
            </a:r>
            <a:r>
              <a:rPr spc="10" dirty="0"/>
              <a:t> </a:t>
            </a:r>
            <a:r>
              <a:rPr spc="70" dirty="0"/>
              <a:t>because</a:t>
            </a:r>
            <a:r>
              <a:rPr spc="10" dirty="0"/>
              <a:t> </a:t>
            </a:r>
            <a:r>
              <a:rPr dirty="0"/>
              <a:t>SpaceX</a:t>
            </a:r>
            <a:r>
              <a:rPr spc="10" dirty="0"/>
              <a:t> </a:t>
            </a:r>
            <a:r>
              <a:rPr spc="100" dirty="0"/>
              <a:t>can</a:t>
            </a:r>
            <a:r>
              <a:rPr spc="10" dirty="0"/>
              <a:t> </a:t>
            </a:r>
            <a:r>
              <a:rPr spc="50" dirty="0"/>
              <a:t>reuse</a:t>
            </a:r>
            <a:r>
              <a:rPr spc="10" dirty="0"/>
              <a:t> </a:t>
            </a:r>
            <a:r>
              <a:rPr spc="125" dirty="0"/>
              <a:t>the</a:t>
            </a:r>
            <a:r>
              <a:rPr spc="10" dirty="0"/>
              <a:t> </a:t>
            </a:r>
            <a:r>
              <a:rPr spc="100" dirty="0"/>
              <a:t>first</a:t>
            </a:r>
            <a:r>
              <a:rPr spc="15" dirty="0"/>
              <a:t> </a:t>
            </a:r>
            <a:r>
              <a:rPr spc="65" dirty="0"/>
              <a:t>stage.</a:t>
            </a:r>
            <a:r>
              <a:rPr spc="10" dirty="0"/>
              <a:t> </a:t>
            </a:r>
            <a:r>
              <a:rPr spc="50" dirty="0"/>
              <a:t>Therefore,</a:t>
            </a:r>
            <a:r>
              <a:rPr spc="10" dirty="0"/>
              <a:t> </a:t>
            </a:r>
            <a:r>
              <a:rPr spc="140" dirty="0"/>
              <a:t>if</a:t>
            </a:r>
            <a:r>
              <a:rPr spc="10" dirty="0"/>
              <a:t> </a:t>
            </a:r>
            <a:r>
              <a:rPr spc="85" dirty="0"/>
              <a:t>we </a:t>
            </a:r>
            <a:r>
              <a:rPr spc="100" dirty="0"/>
              <a:t>can</a:t>
            </a:r>
            <a:r>
              <a:rPr spc="-30" dirty="0"/>
              <a:t> </a:t>
            </a:r>
            <a:r>
              <a:rPr spc="120" dirty="0"/>
              <a:t>determine</a:t>
            </a:r>
            <a:r>
              <a:rPr spc="-25" dirty="0"/>
              <a:t> </a:t>
            </a:r>
            <a:r>
              <a:rPr spc="140" dirty="0"/>
              <a:t>if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100" dirty="0"/>
              <a:t>first</a:t>
            </a:r>
            <a:r>
              <a:rPr spc="-25" dirty="0"/>
              <a:t> </a:t>
            </a:r>
            <a:r>
              <a:rPr spc="80" dirty="0"/>
              <a:t>stage</a:t>
            </a:r>
            <a:r>
              <a:rPr spc="-25" dirty="0"/>
              <a:t> </a:t>
            </a:r>
            <a:r>
              <a:rPr spc="120" dirty="0"/>
              <a:t>will</a:t>
            </a:r>
            <a:r>
              <a:rPr spc="-25" dirty="0"/>
              <a:t> </a:t>
            </a:r>
            <a:r>
              <a:rPr spc="80" dirty="0"/>
              <a:t>land,</a:t>
            </a:r>
            <a:r>
              <a:rPr spc="-25" dirty="0"/>
              <a:t> </a:t>
            </a:r>
            <a:r>
              <a:rPr spc="110" dirty="0"/>
              <a:t>we</a:t>
            </a:r>
            <a:r>
              <a:rPr spc="-25" dirty="0"/>
              <a:t> </a:t>
            </a:r>
            <a:r>
              <a:rPr spc="100" dirty="0"/>
              <a:t>can</a:t>
            </a:r>
            <a:r>
              <a:rPr spc="-25" dirty="0"/>
              <a:t> </a:t>
            </a:r>
            <a:r>
              <a:rPr spc="120" dirty="0"/>
              <a:t>determine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100" dirty="0"/>
              <a:t>cost </a:t>
            </a:r>
            <a:r>
              <a:rPr spc="165" dirty="0"/>
              <a:t>of</a:t>
            </a:r>
            <a:r>
              <a:rPr spc="-2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85" dirty="0"/>
              <a:t>launch.</a:t>
            </a:r>
            <a:r>
              <a:rPr spc="-20" dirty="0"/>
              <a:t> </a:t>
            </a:r>
            <a:r>
              <a:rPr dirty="0"/>
              <a:t>Based</a:t>
            </a:r>
            <a:r>
              <a:rPr spc="-20" dirty="0"/>
              <a:t> </a:t>
            </a:r>
            <a:r>
              <a:rPr spc="135" dirty="0"/>
              <a:t>on</a:t>
            </a:r>
            <a:r>
              <a:rPr spc="-15" dirty="0"/>
              <a:t> </a:t>
            </a:r>
            <a:r>
              <a:rPr spc="150" dirty="0"/>
              <a:t>public</a:t>
            </a:r>
            <a:r>
              <a:rPr spc="-20" dirty="0"/>
              <a:t> </a:t>
            </a:r>
            <a:r>
              <a:rPr spc="125" dirty="0"/>
              <a:t>information</a:t>
            </a:r>
            <a:r>
              <a:rPr spc="-20" dirty="0"/>
              <a:t> </a:t>
            </a:r>
            <a:r>
              <a:rPr spc="105" dirty="0"/>
              <a:t>and</a:t>
            </a:r>
            <a:r>
              <a:rPr spc="-20" dirty="0"/>
              <a:t> </a:t>
            </a:r>
            <a:r>
              <a:rPr spc="114" dirty="0"/>
              <a:t>machine</a:t>
            </a:r>
            <a:r>
              <a:rPr spc="-20" dirty="0"/>
              <a:t> </a:t>
            </a:r>
            <a:r>
              <a:rPr spc="90" dirty="0"/>
              <a:t>learning models,</a:t>
            </a:r>
            <a:r>
              <a:rPr dirty="0"/>
              <a:t> </a:t>
            </a:r>
            <a:r>
              <a:rPr spc="110" dirty="0"/>
              <a:t>we</a:t>
            </a:r>
            <a:r>
              <a:rPr spc="10" dirty="0"/>
              <a:t> </a:t>
            </a:r>
            <a:r>
              <a:rPr dirty="0"/>
              <a:t>are</a:t>
            </a:r>
            <a:r>
              <a:rPr spc="10" dirty="0"/>
              <a:t> </a:t>
            </a:r>
            <a:r>
              <a:rPr spc="155" dirty="0"/>
              <a:t>going</a:t>
            </a:r>
            <a:r>
              <a:rPr spc="10" dirty="0"/>
              <a:t> </a:t>
            </a:r>
            <a:r>
              <a:rPr spc="180" dirty="0"/>
              <a:t>to</a:t>
            </a:r>
            <a:r>
              <a:rPr spc="10" dirty="0"/>
              <a:t> </a:t>
            </a:r>
            <a:r>
              <a:rPr spc="145" dirty="0"/>
              <a:t>predict</a:t>
            </a:r>
            <a:r>
              <a:rPr spc="10" dirty="0"/>
              <a:t> </a:t>
            </a:r>
            <a:r>
              <a:rPr spc="140" dirty="0"/>
              <a:t>if</a:t>
            </a:r>
            <a:r>
              <a:rPr spc="10" dirty="0"/>
              <a:t> </a:t>
            </a:r>
            <a:r>
              <a:rPr dirty="0"/>
              <a:t>SpaceX</a:t>
            </a:r>
            <a:r>
              <a:rPr spc="10" dirty="0"/>
              <a:t> </a:t>
            </a:r>
            <a:r>
              <a:rPr spc="120" dirty="0"/>
              <a:t>will</a:t>
            </a:r>
            <a:r>
              <a:rPr spc="10" dirty="0"/>
              <a:t> </a:t>
            </a:r>
            <a:r>
              <a:rPr spc="50" dirty="0"/>
              <a:t>reuse</a:t>
            </a:r>
            <a:r>
              <a:rPr spc="10" dirty="0"/>
              <a:t> </a:t>
            </a:r>
            <a:r>
              <a:rPr spc="125" dirty="0"/>
              <a:t>the</a:t>
            </a:r>
            <a:r>
              <a:rPr spc="10" dirty="0"/>
              <a:t> </a:t>
            </a:r>
            <a:r>
              <a:rPr spc="100" dirty="0"/>
              <a:t>first</a:t>
            </a:r>
            <a:r>
              <a:rPr spc="15" dirty="0"/>
              <a:t> </a:t>
            </a:r>
            <a:r>
              <a:rPr spc="55" dirty="0"/>
              <a:t>stage.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55" dirty="0"/>
          </a:p>
          <a:p>
            <a:pPr marL="12700">
              <a:lnSpc>
                <a:spcPct val="100000"/>
              </a:lnSpc>
            </a:pPr>
            <a:r>
              <a:rPr sz="3050" spc="114" dirty="0">
                <a:solidFill>
                  <a:srgbClr val="D5D5D5"/>
                </a:solidFill>
              </a:rPr>
              <a:t>Questions</a:t>
            </a:r>
            <a:r>
              <a:rPr sz="3050" spc="-105" dirty="0">
                <a:solidFill>
                  <a:srgbClr val="D5D5D5"/>
                </a:solidFill>
              </a:rPr>
              <a:t> </a:t>
            </a:r>
            <a:r>
              <a:rPr sz="3050" spc="225" dirty="0">
                <a:solidFill>
                  <a:srgbClr val="D5D5D5"/>
                </a:solidFill>
              </a:rPr>
              <a:t>to</a:t>
            </a:r>
            <a:r>
              <a:rPr sz="3050" spc="-100" dirty="0">
                <a:solidFill>
                  <a:srgbClr val="D5D5D5"/>
                </a:solidFill>
              </a:rPr>
              <a:t> </a:t>
            </a:r>
            <a:r>
              <a:rPr sz="3050" spc="150" dirty="0">
                <a:solidFill>
                  <a:srgbClr val="D5D5D5"/>
                </a:solidFill>
              </a:rPr>
              <a:t>be</a:t>
            </a:r>
            <a:r>
              <a:rPr sz="3050" spc="-100" dirty="0">
                <a:solidFill>
                  <a:srgbClr val="D5D5D5"/>
                </a:solidFill>
              </a:rPr>
              <a:t> </a:t>
            </a:r>
            <a:r>
              <a:rPr sz="3050" spc="100" dirty="0">
                <a:solidFill>
                  <a:srgbClr val="D5D5D5"/>
                </a:solidFill>
              </a:rPr>
              <a:t>answered</a:t>
            </a:r>
            <a:endParaRPr sz="3050"/>
          </a:p>
          <a:p>
            <a:pPr marL="973455" indent="-207010">
              <a:lnSpc>
                <a:spcPct val="100000"/>
              </a:lnSpc>
              <a:spcBef>
                <a:spcPts val="1680"/>
              </a:spcBef>
              <a:buChar char="-"/>
              <a:tabLst>
                <a:tab pos="973455" algn="l"/>
              </a:tabLst>
            </a:pPr>
            <a:r>
              <a:rPr spc="114" dirty="0"/>
              <a:t>How</a:t>
            </a:r>
            <a:r>
              <a:rPr spc="-15" dirty="0"/>
              <a:t> </a:t>
            </a:r>
            <a:r>
              <a:rPr spc="180" dirty="0"/>
              <a:t>do</a:t>
            </a:r>
            <a:r>
              <a:rPr spc="-15" dirty="0"/>
              <a:t> </a:t>
            </a:r>
            <a:r>
              <a:rPr spc="60" dirty="0"/>
              <a:t>variables</a:t>
            </a:r>
            <a:r>
              <a:rPr spc="-15" dirty="0"/>
              <a:t> </a:t>
            </a:r>
            <a:r>
              <a:rPr spc="95" dirty="0"/>
              <a:t>such</a:t>
            </a:r>
            <a:r>
              <a:rPr spc="-15" dirty="0"/>
              <a:t> </a:t>
            </a:r>
            <a:r>
              <a:rPr dirty="0"/>
              <a:t>as</a:t>
            </a:r>
            <a:r>
              <a:rPr spc="-15" dirty="0"/>
              <a:t> </a:t>
            </a:r>
            <a:r>
              <a:rPr spc="90" dirty="0"/>
              <a:t>payload</a:t>
            </a:r>
            <a:r>
              <a:rPr spc="-15" dirty="0"/>
              <a:t> </a:t>
            </a:r>
            <a:r>
              <a:rPr dirty="0"/>
              <a:t>mass,</a:t>
            </a:r>
            <a:r>
              <a:rPr spc="-10" dirty="0"/>
              <a:t> </a:t>
            </a:r>
            <a:r>
              <a:rPr spc="105" dirty="0"/>
              <a:t>launch</a:t>
            </a:r>
            <a:r>
              <a:rPr spc="-15" dirty="0"/>
              <a:t> </a:t>
            </a:r>
            <a:r>
              <a:rPr spc="55" dirty="0"/>
              <a:t>site,</a:t>
            </a:r>
            <a:r>
              <a:rPr spc="-15" dirty="0"/>
              <a:t> </a:t>
            </a:r>
            <a:r>
              <a:rPr spc="135" dirty="0"/>
              <a:t>number</a:t>
            </a:r>
            <a:r>
              <a:rPr spc="-15" dirty="0"/>
              <a:t> </a:t>
            </a:r>
            <a:r>
              <a:rPr spc="140" dirty="0"/>
              <a:t>of</a:t>
            </a:r>
          </a:p>
          <a:p>
            <a:pPr marL="766445">
              <a:lnSpc>
                <a:spcPct val="100000"/>
              </a:lnSpc>
              <a:spcBef>
                <a:spcPts val="305"/>
              </a:spcBef>
            </a:pPr>
            <a:r>
              <a:rPr spc="105" dirty="0"/>
              <a:t>flights,</a:t>
            </a:r>
            <a:r>
              <a:rPr spc="-25" dirty="0"/>
              <a:t> </a:t>
            </a:r>
            <a:r>
              <a:rPr spc="105" dirty="0"/>
              <a:t>and</a:t>
            </a:r>
            <a:r>
              <a:rPr spc="-25" dirty="0"/>
              <a:t> </a:t>
            </a:r>
            <a:r>
              <a:rPr spc="120" dirty="0"/>
              <a:t>orbits</a:t>
            </a:r>
            <a:r>
              <a:rPr spc="-25" dirty="0"/>
              <a:t> </a:t>
            </a:r>
            <a:r>
              <a:rPr spc="125" dirty="0"/>
              <a:t>affect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60" dirty="0"/>
              <a:t>success</a:t>
            </a:r>
            <a:r>
              <a:rPr spc="-25" dirty="0"/>
              <a:t> </a:t>
            </a:r>
            <a:r>
              <a:rPr spc="165" dirty="0"/>
              <a:t>of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100" dirty="0"/>
              <a:t>first</a:t>
            </a:r>
            <a:r>
              <a:rPr spc="-25" dirty="0"/>
              <a:t> </a:t>
            </a:r>
            <a:r>
              <a:rPr spc="80" dirty="0"/>
              <a:t>stage</a:t>
            </a:r>
            <a:r>
              <a:rPr spc="-20" dirty="0"/>
              <a:t> </a:t>
            </a:r>
            <a:r>
              <a:rPr spc="65" dirty="0"/>
              <a:t>landing?</a:t>
            </a:r>
          </a:p>
          <a:p>
            <a:pPr marL="973455" indent="-207010">
              <a:lnSpc>
                <a:spcPct val="100000"/>
              </a:lnSpc>
              <a:spcBef>
                <a:spcPts val="1670"/>
              </a:spcBef>
              <a:buChar char="-"/>
              <a:tabLst>
                <a:tab pos="973455" algn="l"/>
              </a:tabLst>
            </a:pPr>
            <a:r>
              <a:rPr dirty="0"/>
              <a:t>Does</a:t>
            </a:r>
            <a:r>
              <a:rPr spc="-10" dirty="0"/>
              <a:t> </a:t>
            </a:r>
            <a:r>
              <a:rPr spc="125" dirty="0"/>
              <a:t>the</a:t>
            </a:r>
            <a:r>
              <a:rPr spc="-10" dirty="0"/>
              <a:t> </a:t>
            </a:r>
            <a:r>
              <a:rPr spc="80" dirty="0"/>
              <a:t>rate</a:t>
            </a:r>
            <a:r>
              <a:rPr spc="-10" dirty="0"/>
              <a:t> </a:t>
            </a:r>
            <a:r>
              <a:rPr spc="165" dirty="0"/>
              <a:t>of</a:t>
            </a:r>
            <a:r>
              <a:rPr spc="-5" dirty="0"/>
              <a:t> </a:t>
            </a:r>
            <a:r>
              <a:rPr spc="80" dirty="0"/>
              <a:t>successful</a:t>
            </a:r>
            <a:r>
              <a:rPr spc="-10" dirty="0"/>
              <a:t> </a:t>
            </a:r>
            <a:r>
              <a:rPr spc="100" dirty="0"/>
              <a:t>landings</a:t>
            </a:r>
            <a:r>
              <a:rPr spc="-10" dirty="0"/>
              <a:t> </a:t>
            </a:r>
            <a:r>
              <a:rPr spc="60" dirty="0"/>
              <a:t>increase</a:t>
            </a:r>
            <a:r>
              <a:rPr spc="-10" dirty="0"/>
              <a:t> </a:t>
            </a:r>
            <a:r>
              <a:rPr spc="80" dirty="0"/>
              <a:t>over</a:t>
            </a:r>
            <a:r>
              <a:rPr spc="-5" dirty="0"/>
              <a:t> </a:t>
            </a:r>
            <a:r>
              <a:rPr spc="125" dirty="0"/>
              <a:t>the</a:t>
            </a:r>
            <a:r>
              <a:rPr spc="-10" dirty="0"/>
              <a:t> years?</a:t>
            </a:r>
          </a:p>
          <a:p>
            <a:pPr marL="766445" marR="5080" indent="207010">
              <a:lnSpc>
                <a:spcPct val="109400"/>
              </a:lnSpc>
              <a:spcBef>
                <a:spcPts val="1365"/>
              </a:spcBef>
              <a:buChar char="-"/>
              <a:tabLst>
                <a:tab pos="973455" algn="l"/>
              </a:tabLst>
            </a:pPr>
            <a:r>
              <a:rPr spc="60" dirty="0"/>
              <a:t>What</a:t>
            </a:r>
            <a:r>
              <a:rPr spc="-2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spc="125" dirty="0"/>
              <a:t>the</a:t>
            </a:r>
            <a:r>
              <a:rPr spc="-20" dirty="0"/>
              <a:t> </a:t>
            </a:r>
            <a:r>
              <a:rPr spc="100" dirty="0"/>
              <a:t>best</a:t>
            </a:r>
            <a:r>
              <a:rPr spc="-20" dirty="0"/>
              <a:t> </a:t>
            </a:r>
            <a:r>
              <a:rPr spc="135" dirty="0"/>
              <a:t>algorithm</a:t>
            </a:r>
            <a:r>
              <a:rPr spc="-20" dirty="0"/>
              <a:t> </a:t>
            </a:r>
            <a:r>
              <a:rPr spc="135" dirty="0"/>
              <a:t>that</a:t>
            </a:r>
            <a:r>
              <a:rPr spc="-20" dirty="0"/>
              <a:t> </a:t>
            </a:r>
            <a:r>
              <a:rPr spc="100" dirty="0"/>
              <a:t>can</a:t>
            </a:r>
            <a:r>
              <a:rPr spc="-20" dirty="0"/>
              <a:t> </a:t>
            </a:r>
            <a:r>
              <a:rPr spc="120" dirty="0"/>
              <a:t>be</a:t>
            </a:r>
            <a:r>
              <a:rPr spc="-20" dirty="0"/>
              <a:t> </a:t>
            </a:r>
            <a:r>
              <a:rPr spc="70" dirty="0"/>
              <a:t>used</a:t>
            </a:r>
            <a:r>
              <a:rPr spc="-20" dirty="0"/>
              <a:t> </a:t>
            </a:r>
            <a:r>
              <a:rPr spc="125" dirty="0"/>
              <a:t>for</a:t>
            </a:r>
            <a:r>
              <a:rPr spc="-20" dirty="0"/>
              <a:t> </a:t>
            </a:r>
            <a:r>
              <a:rPr spc="105" dirty="0"/>
              <a:t>binary</a:t>
            </a:r>
            <a:r>
              <a:rPr spc="-20" dirty="0"/>
              <a:t> </a:t>
            </a:r>
            <a:r>
              <a:rPr spc="80" dirty="0"/>
              <a:t>classification </a:t>
            </a:r>
            <a:r>
              <a:rPr spc="105" dirty="0"/>
              <a:t>in</a:t>
            </a:r>
            <a:r>
              <a:rPr spc="-25" dirty="0"/>
              <a:t> </a:t>
            </a:r>
            <a:r>
              <a:rPr spc="90" dirty="0"/>
              <a:t>this</a:t>
            </a:r>
            <a:r>
              <a:rPr spc="-20" dirty="0"/>
              <a:t> </a:t>
            </a:r>
            <a:r>
              <a:rPr spc="-10" dirty="0"/>
              <a:t>case?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809" y="1050606"/>
            <a:ext cx="13173965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800">
              <a:latin typeface="Arial MT"/>
              <a:cs typeface="Arial MT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5" dirty="0">
                <a:solidFill>
                  <a:srgbClr val="FFFFFF"/>
                </a:solidFill>
                <a:latin typeface="Arial MT"/>
                <a:cs typeface="Arial MT"/>
              </a:rPr>
              <a:t>chart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Arial MT"/>
                <a:cs typeface="Arial MT"/>
              </a:rPr>
              <a:t>clearly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70" dirty="0">
                <a:solidFill>
                  <a:srgbClr val="FFFFFF"/>
                </a:solidFill>
                <a:latin typeface="Arial MT"/>
                <a:cs typeface="Arial MT"/>
              </a:rPr>
              <a:t>shows</a:t>
            </a:r>
            <a:r>
              <a:rPr sz="3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sites,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10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8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3400" spc="12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10" dirty="0">
                <a:solidFill>
                  <a:srgbClr val="FFFFFF"/>
                </a:solidFill>
                <a:latin typeface="Arial MT"/>
                <a:cs typeface="Arial MT"/>
              </a:rPr>
              <a:t>most </a:t>
            </a:r>
            <a:r>
              <a:rPr sz="3400" spc="85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Arial MT"/>
                <a:cs typeface="Arial MT"/>
              </a:rPr>
              <a:t>launches.</a:t>
            </a:r>
            <a:endParaRPr sz="3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792" y="1055883"/>
            <a:ext cx="17835603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800">
              <a:latin typeface="Arial MT"/>
              <a:cs typeface="Arial MT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spc="-10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8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3400" spc="12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20" dirty="0">
                <a:solidFill>
                  <a:srgbClr val="FFFFFF"/>
                </a:solidFill>
                <a:latin typeface="Arial MT"/>
                <a:cs typeface="Arial MT"/>
              </a:rPr>
              <a:t>highest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40" dirty="0">
                <a:solidFill>
                  <a:srgbClr val="FFFFFF"/>
                </a:solidFill>
                <a:latin typeface="Arial MT"/>
                <a:cs typeface="Arial MT"/>
              </a:rPr>
              <a:t>(76.9%)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10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3400" spc="120" dirty="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3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3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0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3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80" dirty="0">
                <a:solidFill>
                  <a:srgbClr val="FFFFFF"/>
                </a:solidFill>
                <a:latin typeface="Arial MT"/>
                <a:cs typeface="Arial MT"/>
              </a:rPr>
              <a:t>landings.</a:t>
            </a:r>
            <a:endParaRPr sz="3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445" y="1068126"/>
            <a:ext cx="17757308" cy="8136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3969830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418" y="4901530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</a:tabLst>
            </a:pP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 MT"/>
                <a:cs typeface="Arial MT"/>
              </a:rPr>
              <a:t>charts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 MT"/>
                <a:cs typeface="Arial MT"/>
              </a:rPr>
              <a:t>show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 MT"/>
                <a:cs typeface="Arial MT"/>
              </a:rPr>
              <a:t>payloads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330" dirty="0">
                <a:solidFill>
                  <a:srgbClr val="FFFFFF"/>
                </a:solidFill>
                <a:latin typeface="Arial MT"/>
                <a:cs typeface="Arial MT"/>
              </a:rPr>
              <a:t>2000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80" dirty="0">
                <a:solidFill>
                  <a:srgbClr val="FFFFFF"/>
                </a:solidFill>
                <a:latin typeface="Arial MT"/>
                <a:cs typeface="Arial MT"/>
              </a:rPr>
              <a:t>5500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kg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highest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0" dirty="0">
                <a:solidFill>
                  <a:srgbClr val="FFFFFF"/>
                </a:solidFill>
                <a:latin typeface="Arial MT"/>
                <a:cs typeface="Arial MT"/>
              </a:rPr>
              <a:t>rate.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2515543"/>
            <a:ext cx="10820759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7873" y="6493710"/>
            <a:ext cx="10819984" cy="386964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156" y="3216236"/>
            <a:ext cx="10145743" cy="25647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605" y="1050607"/>
            <a:ext cx="9346144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362706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1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350">
              <a:latin typeface="Arial MT"/>
              <a:cs typeface="Arial MT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scores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Set,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65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55" dirty="0">
                <a:solidFill>
                  <a:srgbClr val="FFFFFF"/>
                </a:solidFill>
                <a:latin typeface="Arial MT"/>
                <a:cs typeface="Arial MT"/>
              </a:rPr>
              <a:t>confirm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5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55" dirty="0">
                <a:solidFill>
                  <a:srgbClr val="FFFFFF"/>
                </a:solidFill>
                <a:latin typeface="Arial MT"/>
                <a:cs typeface="Arial MT"/>
              </a:rPr>
              <a:t>method </a:t>
            </a:r>
            <a:r>
              <a:rPr sz="3000" spc="114" dirty="0">
                <a:solidFill>
                  <a:srgbClr val="FFFFFF"/>
                </a:solidFill>
                <a:latin typeface="Arial MT"/>
                <a:cs typeface="Arial MT"/>
              </a:rPr>
              <a:t>performs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Arial MT"/>
                <a:cs typeface="Arial MT"/>
              </a:rPr>
              <a:t>best.</a:t>
            </a:r>
            <a:endParaRPr sz="3000">
              <a:latin typeface="Arial MT"/>
              <a:cs typeface="Arial MT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Same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Set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scores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may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Arial MT"/>
                <a:cs typeface="Arial MT"/>
              </a:rPr>
              <a:t>due </a:t>
            </a:r>
            <a:r>
              <a:rPr sz="3000" spc="18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small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Arial MT"/>
                <a:cs typeface="Arial MT"/>
              </a:rPr>
              <a:t>sample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size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(18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samples).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Arial MT"/>
                <a:cs typeface="Arial MT"/>
              </a:rPr>
              <a:t>Therefore,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 MT"/>
                <a:cs typeface="Arial MT"/>
              </a:rPr>
              <a:t>tested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all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methods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4" dirty="0">
                <a:solidFill>
                  <a:srgbClr val="FFFFFF"/>
                </a:solidFill>
                <a:latin typeface="Arial MT"/>
                <a:cs typeface="Arial MT"/>
              </a:rPr>
              <a:t>whole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Dataset.</a:t>
            </a:r>
            <a:endParaRPr sz="3000">
              <a:latin typeface="Arial MT"/>
              <a:cs typeface="Arial MT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scores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 MT"/>
                <a:cs typeface="Arial MT"/>
              </a:rPr>
              <a:t>whole</a:t>
            </a:r>
            <a:r>
              <a:rPr sz="3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Dataset </a:t>
            </a:r>
            <a:r>
              <a:rPr sz="3000" spc="155" dirty="0">
                <a:solidFill>
                  <a:srgbClr val="FFFFFF"/>
                </a:solidFill>
                <a:latin typeface="Arial MT"/>
                <a:cs typeface="Arial MT"/>
              </a:rPr>
              <a:t>confirm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 MT"/>
                <a:cs typeface="Arial MT"/>
              </a:rPr>
              <a:t>best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45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Decision</a:t>
            </a:r>
            <a:r>
              <a:rPr sz="30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Tree</a:t>
            </a:r>
            <a:r>
              <a:rPr sz="3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Arial MT"/>
                <a:cs typeface="Arial MT"/>
              </a:rPr>
              <a:t>Model.</a:t>
            </a:r>
            <a:r>
              <a:rPr sz="3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3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Arial MT"/>
                <a:cs typeface="Arial MT"/>
              </a:rPr>
              <a:t>model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65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30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scores,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80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30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also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highest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accuracy.</a:t>
            </a:r>
            <a:endParaRPr sz="3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3972" y="3256679"/>
            <a:ext cx="6801600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93792" y="2580857"/>
            <a:ext cx="78974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/>
              <a:t>Scores</a:t>
            </a:r>
            <a:r>
              <a:rPr sz="3600" spc="-125" dirty="0"/>
              <a:t> </a:t>
            </a:r>
            <a:r>
              <a:rPr sz="3600" spc="160" dirty="0"/>
              <a:t>and</a:t>
            </a:r>
            <a:r>
              <a:rPr sz="3600" spc="-125" dirty="0"/>
              <a:t> </a:t>
            </a:r>
            <a:r>
              <a:rPr sz="3600" spc="175" dirty="0"/>
              <a:t>Accuracy</a:t>
            </a:r>
            <a:r>
              <a:rPr sz="3600" spc="-125" dirty="0"/>
              <a:t> </a:t>
            </a:r>
            <a:r>
              <a:rPr sz="3600" spc="254" dirty="0"/>
              <a:t>of</a:t>
            </a:r>
            <a:r>
              <a:rPr sz="3600" spc="-125" dirty="0"/>
              <a:t> </a:t>
            </a:r>
            <a:r>
              <a:rPr sz="3600" spc="200" dirty="0"/>
              <a:t>the</a:t>
            </a:r>
            <a:r>
              <a:rPr sz="3600" spc="-120" dirty="0"/>
              <a:t> </a:t>
            </a:r>
            <a:r>
              <a:rPr sz="3600" dirty="0"/>
              <a:t>Test</a:t>
            </a:r>
            <a:r>
              <a:rPr sz="3600" spc="-125" dirty="0"/>
              <a:t> </a:t>
            </a:r>
            <a:r>
              <a:rPr sz="3600" spc="75" dirty="0"/>
              <a:t>Set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9539364" y="7379992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>
                <a:solidFill>
                  <a:srgbClr val="D5D5D5"/>
                </a:solidFill>
                <a:latin typeface="Arial MT"/>
                <a:cs typeface="Arial MT"/>
              </a:rPr>
              <a:t>Scores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160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175" dirty="0">
                <a:solidFill>
                  <a:srgbClr val="D5D5D5"/>
                </a:solidFill>
                <a:latin typeface="Arial MT"/>
                <a:cs typeface="Arial MT"/>
              </a:rPr>
              <a:t>Accuracy</a:t>
            </a:r>
            <a:r>
              <a:rPr sz="360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254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200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120" dirty="0">
                <a:solidFill>
                  <a:srgbClr val="D5D5D5"/>
                </a:solidFill>
                <a:latin typeface="Arial MT"/>
                <a:cs typeface="Arial MT"/>
              </a:rPr>
              <a:t>Entire</a:t>
            </a:r>
            <a:r>
              <a:rPr sz="360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D5D5D5"/>
                </a:solidFill>
                <a:latin typeface="Arial MT"/>
                <a:cs typeface="Arial MT"/>
              </a:rPr>
              <a:t>Set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1375" y="8060811"/>
            <a:ext cx="6806785" cy="209417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3777" y="1050607"/>
            <a:ext cx="6862283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8"/>
            <a:ext cx="226885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105" dirty="0"/>
              <a:t>Explanation: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</a:tabLst>
            </a:pPr>
            <a:r>
              <a:rPr sz="2650" spc="50" dirty="0">
                <a:solidFill>
                  <a:srgbClr val="FFFFFF"/>
                </a:solidFill>
                <a:latin typeface="Arial MT"/>
                <a:cs typeface="Arial MT"/>
              </a:rPr>
              <a:t>Examining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00" dirty="0">
                <a:solidFill>
                  <a:srgbClr val="FFFFFF"/>
                </a:solidFill>
                <a:latin typeface="Arial MT"/>
                <a:cs typeface="Arial MT"/>
              </a:rPr>
              <a:t>confusion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Arial MT"/>
                <a:cs typeface="Arial MT"/>
              </a:rPr>
              <a:t>matrix,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see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logistic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55" dirty="0">
                <a:solidFill>
                  <a:srgbClr val="FFFFFF"/>
                </a:solidFill>
                <a:latin typeface="Arial MT"/>
                <a:cs typeface="Arial MT"/>
              </a:rPr>
              <a:t>regression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7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80" dirty="0">
                <a:solidFill>
                  <a:srgbClr val="FFFFFF"/>
                </a:solidFill>
                <a:latin typeface="Arial MT"/>
                <a:cs typeface="Arial MT"/>
              </a:rPr>
              <a:t>distinguish </a:t>
            </a:r>
            <a:r>
              <a:rPr sz="2650" spc="9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00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classes.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see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26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Arial MT"/>
                <a:cs typeface="Arial MT"/>
              </a:rPr>
              <a:t>major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4" dirty="0">
                <a:solidFill>
                  <a:srgbClr val="FFFFFF"/>
                </a:solidFill>
                <a:latin typeface="Arial MT"/>
                <a:cs typeface="Arial MT"/>
              </a:rPr>
              <a:t>problem</a:t>
            </a:r>
            <a:r>
              <a:rPr sz="26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6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false</a:t>
            </a:r>
            <a:r>
              <a:rPr sz="26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50" dirty="0">
                <a:solidFill>
                  <a:srgbClr val="FFFFFF"/>
                </a:solidFill>
                <a:latin typeface="Arial MT"/>
                <a:cs typeface="Arial MT"/>
              </a:rPr>
              <a:t>positives.</a:t>
            </a:r>
            <a:endParaRPr sz="26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7287" y="2513012"/>
            <a:ext cx="8896943" cy="6804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379" y="5711679"/>
            <a:ext cx="4183488" cy="36133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82" y="1055884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69060" y="2896549"/>
            <a:ext cx="11359515" cy="6582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Decision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Tree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Arial MT"/>
                <a:cs typeface="Arial MT"/>
              </a:rPr>
              <a:t>Model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65" dirty="0">
                <a:solidFill>
                  <a:srgbClr val="D5D5D5"/>
                </a:solidFill>
                <a:latin typeface="Arial MT"/>
                <a:cs typeface="Arial MT"/>
              </a:rPr>
              <a:t>is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Arial MT"/>
                <a:cs typeface="Arial MT"/>
              </a:rPr>
              <a:t>best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algorithm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for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Arial MT"/>
                <a:cs typeface="Arial MT"/>
              </a:rPr>
              <a:t>this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Arial MT"/>
                <a:cs typeface="Arial MT"/>
              </a:rPr>
              <a:t>dataset.</a:t>
            </a:r>
            <a:endParaRPr sz="3150">
              <a:latin typeface="Arial MT"/>
              <a:cs typeface="Arial MT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Launches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with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a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low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payload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55" dirty="0">
                <a:solidFill>
                  <a:srgbClr val="D5D5D5"/>
                </a:solidFill>
                <a:latin typeface="Arial MT"/>
                <a:cs typeface="Arial MT"/>
              </a:rPr>
              <a:t>mass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 MT"/>
                <a:cs typeface="Arial MT"/>
              </a:rPr>
              <a:t>show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better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results </a:t>
            </a:r>
            <a:r>
              <a:rPr sz="3150" spc="150" dirty="0">
                <a:solidFill>
                  <a:srgbClr val="D5D5D5"/>
                </a:solidFill>
                <a:latin typeface="Arial MT"/>
                <a:cs typeface="Arial MT"/>
              </a:rPr>
              <a:t>than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 MT"/>
                <a:cs typeface="Arial MT"/>
              </a:rPr>
              <a:t>launches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with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a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 MT"/>
                <a:cs typeface="Arial MT"/>
              </a:rPr>
              <a:t>larger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payload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40" dirty="0">
                <a:solidFill>
                  <a:srgbClr val="D5D5D5"/>
                </a:solidFill>
                <a:latin typeface="Arial MT"/>
                <a:cs typeface="Arial MT"/>
              </a:rPr>
              <a:t>mass.</a:t>
            </a:r>
            <a:endParaRPr sz="3150">
              <a:latin typeface="Arial MT"/>
              <a:cs typeface="Arial MT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50" dirty="0">
                <a:solidFill>
                  <a:srgbClr val="D5D5D5"/>
                </a:solidFill>
                <a:latin typeface="Arial MT"/>
                <a:cs typeface="Arial MT"/>
              </a:rPr>
              <a:t>Most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 MT"/>
                <a:cs typeface="Arial MT"/>
              </a:rPr>
              <a:t>launch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Arial MT"/>
                <a:cs typeface="Arial MT"/>
              </a:rPr>
              <a:t>sites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 MT"/>
                <a:cs typeface="Arial MT"/>
              </a:rPr>
              <a:t>are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Arial MT"/>
                <a:cs typeface="Arial MT"/>
              </a:rPr>
              <a:t>in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proximity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Arial MT"/>
                <a:cs typeface="Arial MT"/>
              </a:rPr>
              <a:t>to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 MT"/>
                <a:cs typeface="Arial MT"/>
              </a:rPr>
              <a:t>Equator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 MT"/>
                <a:cs typeface="Arial MT"/>
              </a:rPr>
              <a:t>line </a:t>
            </a:r>
            <a:r>
              <a:rPr sz="3150" spc="140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all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Arial MT"/>
                <a:cs typeface="Arial MT"/>
              </a:rPr>
              <a:t>sites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 MT"/>
                <a:cs typeface="Arial MT"/>
              </a:rPr>
              <a:t>are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Arial MT"/>
                <a:cs typeface="Arial MT"/>
              </a:rPr>
              <a:t>in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Arial MT"/>
                <a:cs typeface="Arial MT"/>
              </a:rPr>
              <a:t>very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 MT"/>
                <a:cs typeface="Arial MT"/>
              </a:rPr>
              <a:t>close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proximity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Arial MT"/>
                <a:cs typeface="Arial MT"/>
              </a:rPr>
              <a:t>to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Arial MT"/>
                <a:cs typeface="Arial MT"/>
              </a:rPr>
              <a:t>coast.</a:t>
            </a:r>
            <a:endParaRPr sz="3150">
              <a:latin typeface="Arial MT"/>
              <a:cs typeface="Arial MT"/>
            </a:endParaRPr>
          </a:p>
          <a:p>
            <a:pPr marL="380365" indent="-367665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50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rate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 MT"/>
                <a:cs typeface="Arial MT"/>
              </a:rPr>
              <a:t>launches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increases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 MT"/>
                <a:cs typeface="Arial MT"/>
              </a:rPr>
              <a:t>over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Arial MT"/>
                <a:cs typeface="Arial MT"/>
              </a:rPr>
              <a:t>years.</a:t>
            </a:r>
            <a:endParaRPr sz="3150">
              <a:latin typeface="Arial MT"/>
              <a:cs typeface="Arial MT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-45" dirty="0">
                <a:solidFill>
                  <a:srgbClr val="D5D5D5"/>
                </a:solidFill>
                <a:latin typeface="Arial MT"/>
                <a:cs typeface="Arial MT"/>
              </a:rPr>
              <a:t>KSC</a:t>
            </a:r>
            <a:r>
              <a:rPr sz="315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-10" dirty="0">
                <a:solidFill>
                  <a:srgbClr val="D5D5D5"/>
                </a:solidFill>
                <a:latin typeface="Arial MT"/>
                <a:cs typeface="Arial MT"/>
              </a:rPr>
              <a:t>LC-</a:t>
            </a:r>
            <a:r>
              <a:rPr sz="3150" spc="204" dirty="0">
                <a:solidFill>
                  <a:srgbClr val="D5D5D5"/>
                </a:solidFill>
                <a:latin typeface="Arial MT"/>
                <a:cs typeface="Arial MT"/>
              </a:rPr>
              <a:t>39A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Arial MT"/>
                <a:cs typeface="Arial MT"/>
              </a:rPr>
              <a:t>has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Arial MT"/>
                <a:cs typeface="Arial MT"/>
              </a:rPr>
              <a:t>highest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rate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 MT"/>
                <a:cs typeface="Arial MT"/>
              </a:rPr>
              <a:t>launches </a:t>
            </a:r>
            <a:r>
              <a:rPr sz="3150" spc="215" dirty="0">
                <a:solidFill>
                  <a:srgbClr val="D5D5D5"/>
                </a:solidFill>
                <a:latin typeface="Arial MT"/>
                <a:cs typeface="Arial MT"/>
              </a:rPr>
              <a:t>from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all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 MT"/>
                <a:cs typeface="Arial MT"/>
              </a:rPr>
              <a:t>sites.</a:t>
            </a:r>
            <a:endParaRPr sz="3150">
              <a:latin typeface="Arial MT"/>
              <a:cs typeface="Arial MT"/>
            </a:endParaRPr>
          </a:p>
          <a:p>
            <a:pPr marL="380365" indent="-367665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65" dirty="0">
                <a:solidFill>
                  <a:srgbClr val="D5D5D5"/>
                </a:solidFill>
                <a:latin typeface="Arial MT"/>
                <a:cs typeface="Arial MT"/>
              </a:rPr>
              <a:t>Orbits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-170" dirty="0">
                <a:solidFill>
                  <a:srgbClr val="D5D5D5"/>
                </a:solidFill>
                <a:latin typeface="Arial MT"/>
                <a:cs typeface="Arial MT"/>
              </a:rPr>
              <a:t>ES-</a:t>
            </a:r>
            <a:r>
              <a:rPr sz="3150" spc="-90" dirty="0">
                <a:solidFill>
                  <a:srgbClr val="D5D5D5"/>
                </a:solidFill>
                <a:latin typeface="Arial MT"/>
                <a:cs typeface="Arial MT"/>
              </a:rPr>
              <a:t>L1,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-75" dirty="0">
                <a:solidFill>
                  <a:srgbClr val="D5D5D5"/>
                </a:solidFill>
                <a:latin typeface="Arial MT"/>
                <a:cs typeface="Arial MT"/>
              </a:rPr>
              <a:t>GEO,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HEO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-30" dirty="0">
                <a:solidFill>
                  <a:srgbClr val="D5D5D5"/>
                </a:solidFill>
                <a:latin typeface="Arial MT"/>
                <a:cs typeface="Arial MT"/>
              </a:rPr>
              <a:t>SSO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 MT"/>
                <a:cs typeface="Arial MT"/>
              </a:rPr>
              <a:t>have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100%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Arial MT"/>
                <a:cs typeface="Arial MT"/>
              </a:rPr>
              <a:t>rate.</a:t>
            </a:r>
            <a:endParaRPr sz="31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5235442" cy="523544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4391" y="1055884"/>
            <a:ext cx="3904341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57281" y="3915741"/>
            <a:ext cx="4916805" cy="3830954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sz="4450" spc="145" dirty="0"/>
              <a:t>Special</a:t>
            </a:r>
            <a:r>
              <a:rPr sz="4450" spc="-175" dirty="0"/>
              <a:t> </a:t>
            </a:r>
            <a:r>
              <a:rPr sz="4450" spc="65" dirty="0"/>
              <a:t>Thanks</a:t>
            </a:r>
            <a:r>
              <a:rPr sz="4450" spc="-170" dirty="0"/>
              <a:t> </a:t>
            </a:r>
            <a:r>
              <a:rPr sz="4450" spc="204" dirty="0"/>
              <a:t>to:</a:t>
            </a:r>
            <a:endParaRPr sz="4450"/>
          </a:p>
          <a:p>
            <a:pPr marL="1186180" marR="1178560" algn="ctr">
              <a:lnSpc>
                <a:spcPct val="153100"/>
              </a:lnSpc>
              <a:spcBef>
                <a:spcPts val="15"/>
              </a:spcBef>
            </a:pPr>
            <a:r>
              <a:rPr sz="3950" u="sng" spc="1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Instructors</a:t>
            </a:r>
            <a:r>
              <a:rPr sz="3950" spc="130" dirty="0">
                <a:solidFill>
                  <a:srgbClr val="00A2FF"/>
                </a:solidFill>
              </a:rPr>
              <a:t> </a:t>
            </a:r>
            <a:r>
              <a:rPr sz="3950" u="sng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Coursera</a:t>
            </a:r>
            <a:r>
              <a:rPr sz="3950" spc="50" dirty="0">
                <a:solidFill>
                  <a:srgbClr val="00A2FF"/>
                </a:solidFill>
              </a:rPr>
              <a:t> </a:t>
            </a:r>
            <a:r>
              <a:rPr sz="3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IBM</a:t>
            </a:r>
            <a:endParaRPr sz="39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617721"/>
            <a:ext cx="6073113" cy="60731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6579" y="1055884"/>
            <a:ext cx="5332737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303" y="3566163"/>
            <a:ext cx="5088179" cy="53094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10518" y="2164091"/>
            <a:ext cx="11912600" cy="7747634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2800" spc="-1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Arial MT"/>
                <a:cs typeface="Arial MT"/>
              </a:rPr>
              <a:t>collection</a:t>
            </a:r>
            <a:r>
              <a:rPr sz="2800" spc="-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35" dirty="0">
                <a:solidFill>
                  <a:srgbClr val="D5D5D5"/>
                </a:solidFill>
                <a:latin typeface="Arial MT"/>
                <a:cs typeface="Arial MT"/>
              </a:rPr>
              <a:t>methodology:</a:t>
            </a:r>
            <a:endParaRPr sz="28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SpaceX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Rest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endParaRPr sz="25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5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Web</a:t>
            </a:r>
            <a:r>
              <a:rPr sz="25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Scrapping</a:t>
            </a:r>
            <a:r>
              <a:rPr sz="25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5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Arial MT"/>
                <a:cs typeface="Arial MT"/>
              </a:rPr>
              <a:t>Wikipedia</a:t>
            </a:r>
            <a:endParaRPr sz="2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 MT"/>
              <a:buChar char="-"/>
            </a:pPr>
            <a:endParaRPr sz="2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Arial MT"/>
                <a:cs typeface="Arial MT"/>
              </a:rPr>
              <a:t>wrangling</a:t>
            </a:r>
            <a:endParaRPr sz="28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Filtering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endParaRPr sz="25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Dealing</a:t>
            </a:r>
            <a:r>
              <a:rPr sz="2500" spc="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missing</a:t>
            </a:r>
            <a:r>
              <a:rPr sz="2500" spc="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values</a:t>
            </a:r>
            <a:endParaRPr sz="25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Hot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Encoding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prepare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binary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classification</a:t>
            </a:r>
            <a:endParaRPr sz="2500">
              <a:latin typeface="Arial MT"/>
              <a:cs typeface="Arial MT"/>
            </a:endParaRPr>
          </a:p>
          <a:p>
            <a:pPr marL="12700" marR="8890">
              <a:lnSpc>
                <a:spcPts val="6280"/>
              </a:lnSpc>
              <a:spcBef>
                <a:spcPts val="680"/>
              </a:spcBef>
            </a:pP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Arial MT"/>
                <a:cs typeface="Arial MT"/>
              </a:rPr>
              <a:t>exploratory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Arial MT"/>
                <a:cs typeface="Arial MT"/>
              </a:rPr>
              <a:t>analysis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-60" dirty="0">
                <a:solidFill>
                  <a:srgbClr val="D5D5D5"/>
                </a:solidFill>
                <a:latin typeface="Arial MT"/>
                <a:cs typeface="Arial MT"/>
              </a:rPr>
              <a:t>(EDA)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Arial MT"/>
                <a:cs typeface="Arial MT"/>
              </a:rPr>
              <a:t>visualization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D5D5D5"/>
                </a:solidFill>
                <a:latin typeface="Arial MT"/>
                <a:cs typeface="Arial MT"/>
              </a:rPr>
              <a:t>SQL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35" dirty="0">
                <a:solidFill>
                  <a:srgbClr val="D5D5D5"/>
                </a:solidFill>
                <a:latin typeface="Arial MT"/>
                <a:cs typeface="Arial MT"/>
              </a:rPr>
              <a:t>interactive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80" dirty="0">
                <a:solidFill>
                  <a:srgbClr val="D5D5D5"/>
                </a:solidFill>
                <a:latin typeface="Arial MT"/>
                <a:cs typeface="Arial MT"/>
              </a:rPr>
              <a:t>visual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analytics</a:t>
            </a:r>
            <a:r>
              <a:rPr sz="28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80" dirty="0">
                <a:solidFill>
                  <a:srgbClr val="D5D5D5"/>
                </a:solidFill>
                <a:latin typeface="Arial MT"/>
                <a:cs typeface="Arial MT"/>
              </a:rPr>
              <a:t>Folium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28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Arial MT"/>
                <a:cs typeface="Arial MT"/>
              </a:rPr>
              <a:t>Plotly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D5D5D5"/>
                </a:solidFill>
                <a:latin typeface="Arial MT"/>
                <a:cs typeface="Arial MT"/>
              </a:rPr>
              <a:t>Dash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D5D5D5"/>
                </a:solidFill>
                <a:latin typeface="Arial MT"/>
                <a:cs typeface="Arial MT"/>
              </a:rPr>
              <a:t>predictive</a:t>
            </a:r>
            <a:r>
              <a:rPr sz="2800" spc="-9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Arial MT"/>
                <a:cs typeface="Arial MT"/>
              </a:rPr>
              <a:t>analysis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2800" spc="-9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classification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models</a:t>
            </a:r>
            <a:endParaRPr sz="2800">
              <a:latin typeface="Arial MT"/>
              <a:cs typeface="Arial MT"/>
            </a:endParaRPr>
          </a:p>
          <a:p>
            <a:pPr marL="766445" marR="5080" indent="189865">
              <a:lnSpc>
                <a:spcPct val="109900"/>
              </a:lnSpc>
              <a:spcBef>
                <a:spcPts val="555"/>
              </a:spcBef>
              <a:buChar char="-"/>
              <a:tabLst>
                <a:tab pos="95631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Building,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 MT"/>
                <a:cs typeface="Arial MT"/>
              </a:rPr>
              <a:t>tuning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evaluation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classification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Arial MT"/>
                <a:cs typeface="Arial MT"/>
              </a:rPr>
              <a:t>models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ensure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best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endParaRPr sz="2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401" y="4671688"/>
            <a:ext cx="7364257" cy="1157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893" y="1055884"/>
            <a:ext cx="5895653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351577"/>
            <a:ext cx="16843375" cy="117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sz="3450" dirty="0">
                <a:solidFill>
                  <a:srgbClr val="FFFFFF"/>
                </a:solidFill>
              </a:rPr>
              <a:t>Data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55" dirty="0">
                <a:solidFill>
                  <a:srgbClr val="FFFFFF"/>
                </a:solidFill>
              </a:rPr>
              <a:t>collection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85" dirty="0">
                <a:solidFill>
                  <a:srgbClr val="FFFFFF"/>
                </a:solidFill>
              </a:rPr>
              <a:t>process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involved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a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150" dirty="0">
                <a:solidFill>
                  <a:srgbClr val="FFFFFF"/>
                </a:solidFill>
              </a:rPr>
              <a:t>combination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of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-80" dirty="0">
                <a:solidFill>
                  <a:srgbClr val="FFFFFF"/>
                </a:solidFill>
              </a:rPr>
              <a:t>API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80" dirty="0">
                <a:solidFill>
                  <a:srgbClr val="FFFFFF"/>
                </a:solidFill>
              </a:rPr>
              <a:t>requests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170" dirty="0">
                <a:solidFill>
                  <a:srgbClr val="FFFFFF"/>
                </a:solidFill>
              </a:rPr>
              <a:t>from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SpaceX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-305" dirty="0">
                <a:solidFill>
                  <a:srgbClr val="FFFFFF"/>
                </a:solidFill>
              </a:rPr>
              <a:t>REST </a:t>
            </a:r>
            <a:r>
              <a:rPr sz="3450" spc="-80" dirty="0">
                <a:solidFill>
                  <a:srgbClr val="FFFFFF"/>
                </a:solidFill>
              </a:rPr>
              <a:t>API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and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Web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Scraping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data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70" dirty="0">
                <a:solidFill>
                  <a:srgbClr val="FFFFFF"/>
                </a:solidFill>
              </a:rPr>
              <a:t>from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table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120" dirty="0">
                <a:solidFill>
                  <a:srgbClr val="FFFFFF"/>
                </a:solidFill>
              </a:rPr>
              <a:t>in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SpaceX’s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Wikipedia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65" dirty="0">
                <a:solidFill>
                  <a:srgbClr val="FFFFFF"/>
                </a:solidFill>
              </a:rPr>
              <a:t>entry.</a:t>
            </a:r>
            <a:endParaRPr sz="3450"/>
          </a:p>
        </p:txBody>
      </p:sp>
      <p:sp>
        <p:nvSpPr>
          <p:cNvPr id="4" name="object 4"/>
          <p:cNvSpPr txBox="1"/>
          <p:nvPr/>
        </p:nvSpPr>
        <p:spPr>
          <a:xfrm>
            <a:off x="1308125" y="3722006"/>
            <a:ext cx="17100550" cy="671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sz="3450" spc="-1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 MT"/>
                <a:cs typeface="Arial MT"/>
              </a:rPr>
              <a:t>had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 MT"/>
                <a:cs typeface="Arial MT"/>
              </a:rPr>
              <a:t>both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8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Arial MT"/>
                <a:cs typeface="Arial MT"/>
              </a:rPr>
              <a:t>these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collection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Arial MT"/>
                <a:cs typeface="Arial MT"/>
              </a:rPr>
              <a:t>methods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 MT"/>
                <a:cs typeface="Arial MT"/>
              </a:rPr>
              <a:t>order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75" dirty="0">
                <a:solidFill>
                  <a:srgbClr val="FFFFFF"/>
                </a:solidFill>
                <a:latin typeface="Arial MT"/>
                <a:cs typeface="Arial MT"/>
              </a:rPr>
              <a:t>get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Arial MT"/>
                <a:cs typeface="Arial MT"/>
              </a:rPr>
              <a:t>complete </a:t>
            </a:r>
            <a:r>
              <a:rPr sz="3450" spc="130" dirty="0">
                <a:solidFill>
                  <a:srgbClr val="FFFFFF"/>
                </a:solidFill>
                <a:latin typeface="Arial MT"/>
                <a:cs typeface="Arial MT"/>
              </a:rPr>
              <a:t>information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 MT"/>
                <a:cs typeface="Arial MT"/>
              </a:rPr>
              <a:t>about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 MT"/>
                <a:cs typeface="Arial MT"/>
              </a:rPr>
              <a:t>detailed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Arial MT"/>
                <a:cs typeface="Arial MT"/>
              </a:rPr>
              <a:t>analysis.</a:t>
            </a:r>
            <a:endParaRPr sz="3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345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</a:pPr>
            <a:r>
              <a:rPr sz="3850" spc="80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70" dirty="0">
                <a:solidFill>
                  <a:srgbClr val="D5D5D5"/>
                </a:solidFill>
                <a:latin typeface="Arial MT"/>
                <a:cs typeface="Arial MT"/>
              </a:rPr>
              <a:t>Columns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Arial MT"/>
                <a:cs typeface="Arial MT"/>
              </a:rPr>
              <a:t>are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210" dirty="0">
                <a:solidFill>
                  <a:srgbClr val="D5D5D5"/>
                </a:solidFill>
                <a:latin typeface="Arial MT"/>
                <a:cs typeface="Arial MT"/>
              </a:rPr>
              <a:t>obtained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225" dirty="0">
                <a:solidFill>
                  <a:srgbClr val="D5D5D5"/>
                </a:solidFill>
                <a:latin typeface="Arial MT"/>
                <a:cs typeface="Arial MT"/>
              </a:rPr>
              <a:t>by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8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10" dirty="0">
                <a:solidFill>
                  <a:srgbClr val="D5D5D5"/>
                </a:solidFill>
                <a:latin typeface="Arial MT"/>
                <a:cs typeface="Arial MT"/>
              </a:rPr>
              <a:t>SpaceX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-229" dirty="0">
                <a:solidFill>
                  <a:srgbClr val="D5D5D5"/>
                </a:solidFill>
                <a:latin typeface="Arial MT"/>
                <a:cs typeface="Arial MT"/>
              </a:rPr>
              <a:t>REST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-20" dirty="0">
                <a:solidFill>
                  <a:srgbClr val="D5D5D5"/>
                </a:solidFill>
                <a:latin typeface="Arial MT"/>
                <a:cs typeface="Arial MT"/>
              </a:rPr>
              <a:t>API:</a:t>
            </a:r>
            <a:endParaRPr sz="3850">
              <a:latin typeface="Arial MT"/>
              <a:cs typeface="Arial MT"/>
            </a:endParaRPr>
          </a:p>
          <a:p>
            <a:pPr marL="1520190" marR="5080">
              <a:lnSpc>
                <a:spcPct val="109500"/>
              </a:lnSpc>
              <a:spcBef>
                <a:spcPts val="1739"/>
              </a:spcBef>
            </a:pPr>
            <a:r>
              <a:rPr sz="3450" spc="80" dirty="0">
                <a:solidFill>
                  <a:srgbClr val="FFFFFF"/>
                </a:solidFill>
                <a:latin typeface="Arial MT"/>
                <a:cs typeface="Arial MT"/>
              </a:rPr>
              <a:t>FlightNumber,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Date,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BoosterVersion,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PayloadMass,</a:t>
            </a:r>
            <a:r>
              <a:rPr sz="3450" spc="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Orbit,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LaunchSite, </a:t>
            </a:r>
            <a:r>
              <a:rPr sz="3450" spc="135" dirty="0">
                <a:solidFill>
                  <a:srgbClr val="FFFFFF"/>
                </a:solidFill>
                <a:latin typeface="Arial MT"/>
                <a:cs typeface="Arial MT"/>
              </a:rPr>
              <a:t>Outcome,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Flights,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 GridFins,</a:t>
            </a:r>
            <a:r>
              <a:rPr sz="3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Reused, Legs, </a:t>
            </a:r>
            <a:r>
              <a:rPr sz="3450" spc="55" dirty="0">
                <a:solidFill>
                  <a:srgbClr val="FFFFFF"/>
                </a:solidFill>
                <a:latin typeface="Arial MT"/>
                <a:cs typeface="Arial MT"/>
              </a:rPr>
              <a:t>LandingPad,</a:t>
            </a:r>
            <a:r>
              <a:rPr sz="3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Arial MT"/>
                <a:cs typeface="Arial MT"/>
              </a:rPr>
              <a:t>Block,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Arial MT"/>
                <a:cs typeface="Arial MT"/>
              </a:rPr>
              <a:t>ReusedCount,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Serial,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 MT"/>
                <a:cs typeface="Arial MT"/>
              </a:rPr>
              <a:t>Longitude,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 MT"/>
                <a:cs typeface="Arial MT"/>
              </a:rPr>
              <a:t>Latitude</a:t>
            </a:r>
            <a:endParaRPr sz="3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345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</a:pPr>
            <a:r>
              <a:rPr sz="3850" spc="80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70" dirty="0">
                <a:solidFill>
                  <a:srgbClr val="D5D5D5"/>
                </a:solidFill>
                <a:latin typeface="Arial MT"/>
                <a:cs typeface="Arial MT"/>
              </a:rPr>
              <a:t>Columns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Arial MT"/>
                <a:cs typeface="Arial MT"/>
              </a:rPr>
              <a:t>are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210" dirty="0">
                <a:solidFill>
                  <a:srgbClr val="D5D5D5"/>
                </a:solidFill>
                <a:latin typeface="Arial MT"/>
                <a:cs typeface="Arial MT"/>
              </a:rPr>
              <a:t>obtained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225" dirty="0">
                <a:solidFill>
                  <a:srgbClr val="D5D5D5"/>
                </a:solidFill>
                <a:latin typeface="Arial MT"/>
                <a:cs typeface="Arial MT"/>
              </a:rPr>
              <a:t>by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8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55" dirty="0">
                <a:solidFill>
                  <a:srgbClr val="D5D5D5"/>
                </a:solidFill>
                <a:latin typeface="Arial MT"/>
                <a:cs typeface="Arial MT"/>
              </a:rPr>
              <a:t>Wikipedia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90" dirty="0">
                <a:solidFill>
                  <a:srgbClr val="D5D5D5"/>
                </a:solidFill>
                <a:latin typeface="Arial MT"/>
                <a:cs typeface="Arial MT"/>
              </a:rPr>
              <a:t>Web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45" dirty="0">
                <a:solidFill>
                  <a:srgbClr val="D5D5D5"/>
                </a:solidFill>
                <a:latin typeface="Arial MT"/>
                <a:cs typeface="Arial MT"/>
              </a:rPr>
              <a:t>Scraping:</a:t>
            </a:r>
            <a:endParaRPr sz="3850">
              <a:latin typeface="Arial MT"/>
              <a:cs typeface="Arial MT"/>
            </a:endParaRPr>
          </a:p>
          <a:p>
            <a:pPr marL="1520190" marR="1050925">
              <a:lnSpc>
                <a:spcPct val="109500"/>
              </a:lnSpc>
              <a:spcBef>
                <a:spcPts val="1739"/>
              </a:spcBef>
            </a:pPr>
            <a:r>
              <a:rPr sz="3450" spc="95" dirty="0">
                <a:solidFill>
                  <a:srgbClr val="FFFFFF"/>
                </a:solidFill>
                <a:latin typeface="Arial MT"/>
                <a:cs typeface="Arial MT"/>
              </a:rPr>
              <a:t>Flight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No.,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Arial MT"/>
                <a:cs typeface="Arial MT"/>
              </a:rPr>
              <a:t>site,</a:t>
            </a:r>
            <a:r>
              <a:rPr sz="34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Payload,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PayloadMass,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Orbit,</a:t>
            </a:r>
            <a:r>
              <a:rPr sz="34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Customer,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Launch </a:t>
            </a:r>
            <a:r>
              <a:rPr sz="3450" spc="145" dirty="0">
                <a:solidFill>
                  <a:srgbClr val="FFFFFF"/>
                </a:solidFill>
                <a:latin typeface="Arial MT"/>
                <a:cs typeface="Arial MT"/>
              </a:rPr>
              <a:t>outcome,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Booster,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 MT"/>
                <a:cs typeface="Arial MT"/>
              </a:rPr>
              <a:t>landing,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Date,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endParaRPr sz="3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5195" y="1055885"/>
            <a:ext cx="11336577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92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5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5"/>
                </a:lnTo>
                <a:lnTo>
                  <a:pt x="3668684" y="2771566"/>
                </a:lnTo>
                <a:lnTo>
                  <a:pt x="3668684" y="469733"/>
                </a:lnTo>
                <a:lnTo>
                  <a:pt x="3667819" y="404775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0" dirty="0">
                <a:latin typeface="Arial MT"/>
                <a:cs typeface="Arial MT"/>
              </a:rPr>
              <a:t>Requesting </a:t>
            </a:r>
            <a:r>
              <a:rPr sz="2600" spc="145" dirty="0">
                <a:latin typeface="Arial MT"/>
                <a:cs typeface="Arial MT"/>
              </a:rPr>
              <a:t>rocket</a:t>
            </a:r>
            <a:r>
              <a:rPr sz="2600" spc="-70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launch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from </a:t>
            </a:r>
            <a:r>
              <a:rPr sz="2600" spc="90" dirty="0">
                <a:latin typeface="Arial MT"/>
                <a:cs typeface="Arial MT"/>
              </a:rPr>
              <a:t>SpaceX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API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235684" y="0"/>
                </a:moveTo>
                <a:lnTo>
                  <a:pt x="433018" y="0"/>
                </a:lnTo>
                <a:lnTo>
                  <a:pt x="373137" y="797"/>
                </a:lnTo>
                <a:lnTo>
                  <a:pt x="321439" y="2961"/>
                </a:lnTo>
                <a:lnTo>
                  <a:pt x="277108" y="7175"/>
                </a:lnTo>
                <a:lnTo>
                  <a:pt x="239324" y="14122"/>
                </a:lnTo>
                <a:lnTo>
                  <a:pt x="158608" y="47214"/>
                </a:lnTo>
                <a:lnTo>
                  <a:pt x="115137" y="77718"/>
                </a:lnTo>
                <a:lnTo>
                  <a:pt x="77718" y="115137"/>
                </a:lnTo>
                <a:lnTo>
                  <a:pt x="47214" y="158609"/>
                </a:lnTo>
                <a:lnTo>
                  <a:pt x="24487" y="207270"/>
                </a:lnTo>
                <a:lnTo>
                  <a:pt x="7175" y="277108"/>
                </a:lnTo>
                <a:lnTo>
                  <a:pt x="2961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1" y="2919880"/>
                </a:lnTo>
                <a:lnTo>
                  <a:pt x="7175" y="2964211"/>
                </a:lnTo>
                <a:lnTo>
                  <a:pt x="14122" y="3001995"/>
                </a:lnTo>
                <a:lnTo>
                  <a:pt x="47214" y="3082711"/>
                </a:lnTo>
                <a:lnTo>
                  <a:pt x="77718" y="3126182"/>
                </a:lnTo>
                <a:lnTo>
                  <a:pt x="115137" y="3163601"/>
                </a:lnTo>
                <a:lnTo>
                  <a:pt x="158608" y="3194106"/>
                </a:lnTo>
                <a:lnTo>
                  <a:pt x="207269" y="3216833"/>
                </a:lnTo>
                <a:lnTo>
                  <a:pt x="277108" y="3234145"/>
                </a:lnTo>
                <a:lnTo>
                  <a:pt x="321439" y="3238359"/>
                </a:lnTo>
                <a:lnTo>
                  <a:pt x="373137" y="3240523"/>
                </a:lnTo>
                <a:lnTo>
                  <a:pt x="433018" y="3241320"/>
                </a:lnTo>
                <a:lnTo>
                  <a:pt x="3235684" y="3241320"/>
                </a:lnTo>
                <a:lnTo>
                  <a:pt x="3295566" y="3240523"/>
                </a:lnTo>
                <a:lnTo>
                  <a:pt x="3347263" y="3238359"/>
                </a:lnTo>
                <a:lnTo>
                  <a:pt x="3391594" y="3234145"/>
                </a:lnTo>
                <a:lnTo>
                  <a:pt x="3429378" y="3227197"/>
                </a:lnTo>
                <a:lnTo>
                  <a:pt x="3510094" y="3194106"/>
                </a:lnTo>
                <a:lnTo>
                  <a:pt x="3553565" y="3163601"/>
                </a:lnTo>
                <a:lnTo>
                  <a:pt x="3590984" y="3126182"/>
                </a:lnTo>
                <a:lnTo>
                  <a:pt x="3621488" y="3082711"/>
                </a:lnTo>
                <a:lnTo>
                  <a:pt x="3644215" y="3034050"/>
                </a:lnTo>
                <a:lnTo>
                  <a:pt x="3661528" y="2964211"/>
                </a:lnTo>
                <a:lnTo>
                  <a:pt x="3665742" y="2919880"/>
                </a:lnTo>
                <a:lnTo>
                  <a:pt x="3667906" y="2868183"/>
                </a:lnTo>
                <a:lnTo>
                  <a:pt x="3668703" y="2808301"/>
                </a:lnTo>
                <a:lnTo>
                  <a:pt x="3668703" y="433018"/>
                </a:lnTo>
                <a:lnTo>
                  <a:pt x="3667906" y="373137"/>
                </a:lnTo>
                <a:lnTo>
                  <a:pt x="3665742" y="321440"/>
                </a:lnTo>
                <a:lnTo>
                  <a:pt x="3661528" y="277108"/>
                </a:lnTo>
                <a:lnTo>
                  <a:pt x="3654580" y="239325"/>
                </a:lnTo>
                <a:lnTo>
                  <a:pt x="3621488" y="158609"/>
                </a:lnTo>
                <a:lnTo>
                  <a:pt x="3590984" y="115137"/>
                </a:lnTo>
                <a:lnTo>
                  <a:pt x="3553565" y="77718"/>
                </a:lnTo>
                <a:lnTo>
                  <a:pt x="3510094" y="47214"/>
                </a:lnTo>
                <a:lnTo>
                  <a:pt x="3461433" y="24487"/>
                </a:lnTo>
                <a:lnTo>
                  <a:pt x="3391594" y="7175"/>
                </a:lnTo>
                <a:lnTo>
                  <a:pt x="3347263" y="2961"/>
                </a:lnTo>
                <a:lnTo>
                  <a:pt x="3295566" y="797"/>
                </a:lnTo>
                <a:lnTo>
                  <a:pt x="323568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35" dirty="0">
                <a:latin typeface="Arial MT"/>
                <a:cs typeface="Arial MT"/>
              </a:rPr>
              <a:t>Decoding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95" dirty="0">
                <a:latin typeface="Arial MT"/>
                <a:cs typeface="Arial MT"/>
              </a:rPr>
              <a:t>response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content </a:t>
            </a:r>
            <a:r>
              <a:rPr sz="2600" spc="120" dirty="0">
                <a:latin typeface="Arial MT"/>
                <a:cs typeface="Arial MT"/>
              </a:rPr>
              <a:t>using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Courier New"/>
                <a:cs typeface="Courier New"/>
              </a:rPr>
              <a:t>.json()</a:t>
            </a:r>
            <a:r>
              <a:rPr sz="2600" spc="-869" dirty="0">
                <a:latin typeface="Courier New"/>
                <a:cs typeface="Courier New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170" dirty="0">
                <a:latin typeface="Arial MT"/>
                <a:cs typeface="Arial MT"/>
              </a:rPr>
              <a:t>turning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85" dirty="0">
                <a:latin typeface="Arial MT"/>
                <a:cs typeface="Arial MT"/>
              </a:rPr>
              <a:t>it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65" dirty="0">
                <a:latin typeface="Arial MT"/>
                <a:cs typeface="Arial MT"/>
              </a:rPr>
              <a:t>into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a </a:t>
            </a:r>
            <a:r>
              <a:rPr sz="2600" spc="130" dirty="0">
                <a:latin typeface="Arial MT"/>
                <a:cs typeface="Arial MT"/>
              </a:rPr>
              <a:t>dataframe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10" dirty="0">
                <a:latin typeface="Arial MT"/>
                <a:cs typeface="Arial MT"/>
              </a:rPr>
              <a:t>using</a:t>
            </a:r>
            <a:endParaRPr sz="2600">
              <a:latin typeface="Arial MT"/>
              <a:cs typeface="Arial MT"/>
            </a:endParaRPr>
          </a:p>
          <a:p>
            <a:pPr algn="ctr">
              <a:lnSpc>
                <a:spcPts val="3090"/>
              </a:lnSpc>
            </a:pPr>
            <a:r>
              <a:rPr sz="2600" spc="-10" dirty="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8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6" y="3126182"/>
                </a:lnTo>
                <a:lnTo>
                  <a:pt x="115136" y="3163601"/>
                </a:lnTo>
                <a:lnTo>
                  <a:pt x="158609" y="3194106"/>
                </a:lnTo>
                <a:lnTo>
                  <a:pt x="207272" y="3216833"/>
                </a:lnTo>
                <a:lnTo>
                  <a:pt x="277107" y="3234145"/>
                </a:lnTo>
                <a:lnTo>
                  <a:pt x="321439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88" y="3241320"/>
                </a:lnTo>
                <a:lnTo>
                  <a:pt x="3295568" y="3240523"/>
                </a:lnTo>
                <a:lnTo>
                  <a:pt x="3347264" y="3238359"/>
                </a:lnTo>
                <a:lnTo>
                  <a:pt x="3391595" y="3234145"/>
                </a:lnTo>
                <a:lnTo>
                  <a:pt x="3429379" y="3227197"/>
                </a:lnTo>
                <a:lnTo>
                  <a:pt x="3510096" y="3194106"/>
                </a:lnTo>
                <a:lnTo>
                  <a:pt x="3553567" y="3163601"/>
                </a:lnTo>
                <a:lnTo>
                  <a:pt x="3590984" y="3126182"/>
                </a:lnTo>
                <a:lnTo>
                  <a:pt x="3621487" y="3082711"/>
                </a:lnTo>
                <a:lnTo>
                  <a:pt x="3644214" y="3034050"/>
                </a:lnTo>
                <a:lnTo>
                  <a:pt x="3661530" y="2964211"/>
                </a:lnTo>
                <a:lnTo>
                  <a:pt x="3665745" y="2919880"/>
                </a:lnTo>
                <a:lnTo>
                  <a:pt x="3667910" y="2868183"/>
                </a:lnTo>
                <a:lnTo>
                  <a:pt x="3668707" y="2808301"/>
                </a:lnTo>
                <a:lnTo>
                  <a:pt x="3668707" y="433018"/>
                </a:lnTo>
                <a:lnTo>
                  <a:pt x="3667910" y="373137"/>
                </a:lnTo>
                <a:lnTo>
                  <a:pt x="3665745" y="321440"/>
                </a:lnTo>
                <a:lnTo>
                  <a:pt x="3661530" y="277108"/>
                </a:lnTo>
                <a:lnTo>
                  <a:pt x="3654581" y="239325"/>
                </a:lnTo>
                <a:lnTo>
                  <a:pt x="3621487" y="158609"/>
                </a:lnTo>
                <a:lnTo>
                  <a:pt x="3590984" y="115137"/>
                </a:lnTo>
                <a:lnTo>
                  <a:pt x="3553567" y="77718"/>
                </a:lnTo>
                <a:lnTo>
                  <a:pt x="3510096" y="47214"/>
                </a:lnTo>
                <a:lnTo>
                  <a:pt x="3461435" y="24487"/>
                </a:lnTo>
                <a:lnTo>
                  <a:pt x="3391595" y="7175"/>
                </a:lnTo>
                <a:lnTo>
                  <a:pt x="3347264" y="2961"/>
                </a:lnTo>
                <a:lnTo>
                  <a:pt x="3295568" y="797"/>
                </a:lnTo>
                <a:lnTo>
                  <a:pt x="323568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0" dirty="0">
                <a:latin typeface="Arial MT"/>
                <a:cs typeface="Arial MT"/>
              </a:rPr>
              <a:t>Requesting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needed </a:t>
            </a:r>
            <a:r>
              <a:rPr sz="2600" spc="155" dirty="0">
                <a:latin typeface="Arial MT"/>
                <a:cs typeface="Arial MT"/>
              </a:rPr>
              <a:t>information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about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launches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from </a:t>
            </a:r>
            <a:r>
              <a:rPr sz="2600" spc="90" dirty="0">
                <a:latin typeface="Arial MT"/>
                <a:cs typeface="Arial MT"/>
              </a:rPr>
              <a:t>SpaceX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API</a:t>
            </a:r>
            <a:endParaRPr sz="2600">
              <a:latin typeface="Arial MT"/>
              <a:cs typeface="Arial MT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65" dirty="0">
                <a:latin typeface="Arial MT"/>
                <a:cs typeface="Arial MT"/>
              </a:rPr>
              <a:t>by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applying </a:t>
            </a:r>
            <a:r>
              <a:rPr sz="2600" spc="165" dirty="0">
                <a:latin typeface="Arial MT"/>
                <a:cs typeface="Arial MT"/>
              </a:rPr>
              <a:t>custom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functions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7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7" y="2961"/>
                </a:lnTo>
                <a:lnTo>
                  <a:pt x="277104" y="7175"/>
                </a:lnTo>
                <a:lnTo>
                  <a:pt x="239318" y="14122"/>
                </a:lnTo>
                <a:lnTo>
                  <a:pt x="158604" y="47214"/>
                </a:lnTo>
                <a:lnTo>
                  <a:pt x="115134" y="77718"/>
                </a:lnTo>
                <a:lnTo>
                  <a:pt x="77715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5" y="3126182"/>
                </a:lnTo>
                <a:lnTo>
                  <a:pt x="115134" y="3163601"/>
                </a:lnTo>
                <a:lnTo>
                  <a:pt x="158604" y="3194106"/>
                </a:lnTo>
                <a:lnTo>
                  <a:pt x="207262" y="3216833"/>
                </a:lnTo>
                <a:lnTo>
                  <a:pt x="277104" y="3234145"/>
                </a:lnTo>
                <a:lnTo>
                  <a:pt x="321437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78" y="3241320"/>
                </a:lnTo>
                <a:lnTo>
                  <a:pt x="3295560" y="3240523"/>
                </a:lnTo>
                <a:lnTo>
                  <a:pt x="3347259" y="3238359"/>
                </a:lnTo>
                <a:lnTo>
                  <a:pt x="3391592" y="3234145"/>
                </a:lnTo>
                <a:lnTo>
                  <a:pt x="3429378" y="3227197"/>
                </a:lnTo>
                <a:lnTo>
                  <a:pt x="3510092" y="3194106"/>
                </a:lnTo>
                <a:lnTo>
                  <a:pt x="3553562" y="3163601"/>
                </a:lnTo>
                <a:lnTo>
                  <a:pt x="3590981" y="3126182"/>
                </a:lnTo>
                <a:lnTo>
                  <a:pt x="3621486" y="3082711"/>
                </a:lnTo>
                <a:lnTo>
                  <a:pt x="3644214" y="3034050"/>
                </a:lnTo>
                <a:lnTo>
                  <a:pt x="3661523" y="2964211"/>
                </a:lnTo>
                <a:lnTo>
                  <a:pt x="3665736" y="2919880"/>
                </a:lnTo>
                <a:lnTo>
                  <a:pt x="3667900" y="2868183"/>
                </a:lnTo>
                <a:lnTo>
                  <a:pt x="3668697" y="2808301"/>
                </a:lnTo>
                <a:lnTo>
                  <a:pt x="3668697" y="433018"/>
                </a:lnTo>
                <a:lnTo>
                  <a:pt x="3667900" y="373137"/>
                </a:lnTo>
                <a:lnTo>
                  <a:pt x="3665736" y="321440"/>
                </a:lnTo>
                <a:lnTo>
                  <a:pt x="3661523" y="277108"/>
                </a:lnTo>
                <a:lnTo>
                  <a:pt x="3654577" y="239325"/>
                </a:lnTo>
                <a:lnTo>
                  <a:pt x="3621486" y="158609"/>
                </a:lnTo>
                <a:lnTo>
                  <a:pt x="3590981" y="115137"/>
                </a:lnTo>
                <a:lnTo>
                  <a:pt x="3553562" y="77718"/>
                </a:lnTo>
                <a:lnTo>
                  <a:pt x="3510092" y="47214"/>
                </a:lnTo>
                <a:lnTo>
                  <a:pt x="3461435" y="24487"/>
                </a:lnTo>
                <a:lnTo>
                  <a:pt x="3391592" y="7175"/>
                </a:lnTo>
                <a:lnTo>
                  <a:pt x="3347259" y="2961"/>
                </a:lnTo>
                <a:lnTo>
                  <a:pt x="3295560" y="797"/>
                </a:lnTo>
                <a:lnTo>
                  <a:pt x="32356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Constructing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45" dirty="0">
                <a:latin typeface="Arial MT"/>
                <a:cs typeface="Arial MT"/>
              </a:rPr>
              <a:t>we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70" dirty="0">
                <a:latin typeface="Arial MT"/>
                <a:cs typeface="Arial MT"/>
              </a:rPr>
              <a:t>have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obtained </a:t>
            </a:r>
            <a:r>
              <a:rPr sz="2600" spc="165" dirty="0">
                <a:latin typeface="Arial MT"/>
                <a:cs typeface="Arial MT"/>
              </a:rPr>
              <a:t>into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3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5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2" y="103724"/>
                </a:lnTo>
                <a:lnTo>
                  <a:pt x="72395" y="139935"/>
                </a:lnTo>
                <a:lnTo>
                  <a:pt x="46493" y="180488"/>
                </a:lnTo>
                <a:lnTo>
                  <a:pt x="26556" y="224843"/>
                </a:lnTo>
                <a:lnTo>
                  <a:pt x="7781" y="300604"/>
                </a:lnTo>
                <a:lnTo>
                  <a:pt x="3211" y="348694"/>
                </a:lnTo>
                <a:lnTo>
                  <a:pt x="864" y="404774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1" y="2892605"/>
                </a:lnTo>
                <a:lnTo>
                  <a:pt x="7781" y="2940695"/>
                </a:lnTo>
                <a:lnTo>
                  <a:pt x="15316" y="2981683"/>
                </a:lnTo>
                <a:lnTo>
                  <a:pt x="46493" y="3060811"/>
                </a:lnTo>
                <a:lnTo>
                  <a:pt x="72395" y="3101365"/>
                </a:lnTo>
                <a:lnTo>
                  <a:pt x="103722" y="3137575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6"/>
                </a:lnTo>
                <a:lnTo>
                  <a:pt x="300604" y="3233516"/>
                </a:lnTo>
                <a:lnTo>
                  <a:pt x="348694" y="3238087"/>
                </a:lnTo>
                <a:lnTo>
                  <a:pt x="404774" y="3240435"/>
                </a:lnTo>
                <a:lnTo>
                  <a:pt x="469732" y="3241300"/>
                </a:lnTo>
                <a:lnTo>
                  <a:pt x="3198945" y="3241300"/>
                </a:lnTo>
                <a:lnTo>
                  <a:pt x="3263903" y="3240435"/>
                </a:lnTo>
                <a:lnTo>
                  <a:pt x="3319983" y="3238087"/>
                </a:lnTo>
                <a:lnTo>
                  <a:pt x="3368073" y="3233516"/>
                </a:lnTo>
                <a:lnTo>
                  <a:pt x="3409060" y="3225979"/>
                </a:lnTo>
                <a:lnTo>
                  <a:pt x="3488190" y="3194803"/>
                </a:lnTo>
                <a:lnTo>
                  <a:pt x="3528744" y="3168902"/>
                </a:lnTo>
                <a:lnTo>
                  <a:pt x="3564955" y="3137575"/>
                </a:lnTo>
                <a:lnTo>
                  <a:pt x="3596282" y="3101365"/>
                </a:lnTo>
                <a:lnTo>
                  <a:pt x="3622184" y="3060811"/>
                </a:lnTo>
                <a:lnTo>
                  <a:pt x="3642121" y="3016456"/>
                </a:lnTo>
                <a:lnTo>
                  <a:pt x="3660896" y="2940695"/>
                </a:lnTo>
                <a:lnTo>
                  <a:pt x="3665466" y="2892605"/>
                </a:lnTo>
                <a:lnTo>
                  <a:pt x="3667813" y="2836525"/>
                </a:lnTo>
                <a:lnTo>
                  <a:pt x="3668677" y="2771566"/>
                </a:lnTo>
                <a:lnTo>
                  <a:pt x="3668677" y="469733"/>
                </a:lnTo>
                <a:lnTo>
                  <a:pt x="3667813" y="404774"/>
                </a:lnTo>
                <a:lnTo>
                  <a:pt x="3665466" y="348694"/>
                </a:lnTo>
                <a:lnTo>
                  <a:pt x="3660896" y="300604"/>
                </a:lnTo>
                <a:lnTo>
                  <a:pt x="3653361" y="259616"/>
                </a:lnTo>
                <a:lnTo>
                  <a:pt x="3622184" y="180488"/>
                </a:lnTo>
                <a:lnTo>
                  <a:pt x="3596282" y="139935"/>
                </a:lnTo>
                <a:lnTo>
                  <a:pt x="3564955" y="103724"/>
                </a:lnTo>
                <a:lnTo>
                  <a:pt x="3528744" y="72398"/>
                </a:lnTo>
                <a:lnTo>
                  <a:pt x="3488190" y="46497"/>
                </a:lnTo>
                <a:lnTo>
                  <a:pt x="3443834" y="26563"/>
                </a:lnTo>
                <a:lnTo>
                  <a:pt x="3368073" y="7783"/>
                </a:lnTo>
                <a:lnTo>
                  <a:pt x="3319983" y="3212"/>
                </a:lnTo>
                <a:lnTo>
                  <a:pt x="3263903" y="864"/>
                </a:lnTo>
                <a:lnTo>
                  <a:pt x="319894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dataframe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3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6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4" y="103724"/>
                </a:lnTo>
                <a:lnTo>
                  <a:pt x="72398" y="139935"/>
                </a:lnTo>
                <a:lnTo>
                  <a:pt x="46499" y="180488"/>
                </a:lnTo>
                <a:lnTo>
                  <a:pt x="26566" y="224843"/>
                </a:lnTo>
                <a:lnTo>
                  <a:pt x="7784" y="300604"/>
                </a:lnTo>
                <a:lnTo>
                  <a:pt x="3212" y="348694"/>
                </a:lnTo>
                <a:lnTo>
                  <a:pt x="864" y="404774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2" y="2892605"/>
                </a:lnTo>
                <a:lnTo>
                  <a:pt x="7784" y="2940695"/>
                </a:lnTo>
                <a:lnTo>
                  <a:pt x="15322" y="2981683"/>
                </a:lnTo>
                <a:lnTo>
                  <a:pt x="46499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6"/>
                </a:lnTo>
                <a:lnTo>
                  <a:pt x="300604" y="3233516"/>
                </a:lnTo>
                <a:lnTo>
                  <a:pt x="348694" y="3238087"/>
                </a:lnTo>
                <a:lnTo>
                  <a:pt x="404774" y="3240435"/>
                </a:lnTo>
                <a:lnTo>
                  <a:pt x="469732" y="3241300"/>
                </a:lnTo>
                <a:lnTo>
                  <a:pt x="3198946" y="3241300"/>
                </a:lnTo>
                <a:lnTo>
                  <a:pt x="3263906" y="3240435"/>
                </a:lnTo>
                <a:lnTo>
                  <a:pt x="3319988" y="3238087"/>
                </a:lnTo>
                <a:lnTo>
                  <a:pt x="3368081" y="3233516"/>
                </a:lnTo>
                <a:lnTo>
                  <a:pt x="3409070" y="3225979"/>
                </a:lnTo>
                <a:lnTo>
                  <a:pt x="3488197" y="3194803"/>
                </a:lnTo>
                <a:lnTo>
                  <a:pt x="3528749" y="3168902"/>
                </a:lnTo>
                <a:lnTo>
                  <a:pt x="3564960" y="3137575"/>
                </a:lnTo>
                <a:lnTo>
                  <a:pt x="3596286" y="3101365"/>
                </a:lnTo>
                <a:lnTo>
                  <a:pt x="3622188" y="3060811"/>
                </a:lnTo>
                <a:lnTo>
                  <a:pt x="3642121" y="3016456"/>
                </a:lnTo>
                <a:lnTo>
                  <a:pt x="3660903" y="2940695"/>
                </a:lnTo>
                <a:lnTo>
                  <a:pt x="3665475" y="2892605"/>
                </a:lnTo>
                <a:lnTo>
                  <a:pt x="3667823" y="2836525"/>
                </a:lnTo>
                <a:lnTo>
                  <a:pt x="3668688" y="2771566"/>
                </a:lnTo>
                <a:lnTo>
                  <a:pt x="3668688" y="469733"/>
                </a:lnTo>
                <a:lnTo>
                  <a:pt x="3667823" y="404774"/>
                </a:lnTo>
                <a:lnTo>
                  <a:pt x="3665475" y="348694"/>
                </a:lnTo>
                <a:lnTo>
                  <a:pt x="3660903" y="300604"/>
                </a:lnTo>
                <a:lnTo>
                  <a:pt x="3653366" y="259616"/>
                </a:lnTo>
                <a:lnTo>
                  <a:pt x="3622188" y="180488"/>
                </a:lnTo>
                <a:lnTo>
                  <a:pt x="3596286" y="139935"/>
                </a:lnTo>
                <a:lnTo>
                  <a:pt x="3564960" y="103724"/>
                </a:lnTo>
                <a:lnTo>
                  <a:pt x="3528749" y="72398"/>
                </a:lnTo>
                <a:lnTo>
                  <a:pt x="3488197" y="46497"/>
                </a:lnTo>
                <a:lnTo>
                  <a:pt x="3443844" y="26563"/>
                </a:lnTo>
                <a:lnTo>
                  <a:pt x="3368081" y="7783"/>
                </a:lnTo>
                <a:lnTo>
                  <a:pt x="3319988" y="3212"/>
                </a:lnTo>
                <a:lnTo>
                  <a:pt x="3263906" y="864"/>
                </a:lnTo>
                <a:lnTo>
                  <a:pt x="319894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5" dirty="0">
                <a:latin typeface="Arial MT"/>
                <a:cs typeface="Arial MT"/>
              </a:rPr>
              <a:t>Filtering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dataframe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only </a:t>
            </a:r>
            <a:r>
              <a:rPr sz="2600" spc="150" dirty="0">
                <a:latin typeface="Arial MT"/>
                <a:cs typeface="Arial MT"/>
              </a:rPr>
              <a:t>include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80" dirty="0">
                <a:latin typeface="Arial MT"/>
                <a:cs typeface="Arial MT"/>
              </a:rPr>
              <a:t>Falcon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80" dirty="0">
                <a:latin typeface="Arial MT"/>
                <a:cs typeface="Arial MT"/>
              </a:rPr>
              <a:t>9 </a:t>
            </a:r>
            <a:r>
              <a:rPr sz="2600" spc="90" dirty="0">
                <a:latin typeface="Arial MT"/>
                <a:cs typeface="Arial MT"/>
              </a:rPr>
              <a:t>launches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3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4"/>
                </a:lnTo>
                <a:lnTo>
                  <a:pt x="72398" y="139935"/>
                </a:lnTo>
                <a:lnTo>
                  <a:pt x="46497" y="180488"/>
                </a:lnTo>
                <a:lnTo>
                  <a:pt x="26563" y="224843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4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2" y="2892605"/>
                </a:lnTo>
                <a:lnTo>
                  <a:pt x="7783" y="2940695"/>
                </a:lnTo>
                <a:lnTo>
                  <a:pt x="15320" y="2981683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6"/>
                </a:lnTo>
                <a:lnTo>
                  <a:pt x="300604" y="3233516"/>
                </a:lnTo>
                <a:lnTo>
                  <a:pt x="348694" y="3238087"/>
                </a:lnTo>
                <a:lnTo>
                  <a:pt x="404775" y="3240435"/>
                </a:lnTo>
                <a:lnTo>
                  <a:pt x="469733" y="3241300"/>
                </a:lnTo>
                <a:lnTo>
                  <a:pt x="3198950" y="3241300"/>
                </a:lnTo>
                <a:lnTo>
                  <a:pt x="3263908" y="3240435"/>
                </a:lnTo>
                <a:lnTo>
                  <a:pt x="3319989" y="3238087"/>
                </a:lnTo>
                <a:lnTo>
                  <a:pt x="3368079" y="3233516"/>
                </a:lnTo>
                <a:lnTo>
                  <a:pt x="3409066" y="3225979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5"/>
                </a:lnTo>
                <a:lnTo>
                  <a:pt x="3665471" y="2892605"/>
                </a:lnTo>
                <a:lnTo>
                  <a:pt x="3667819" y="2836525"/>
                </a:lnTo>
                <a:lnTo>
                  <a:pt x="3668684" y="2771566"/>
                </a:lnTo>
                <a:lnTo>
                  <a:pt x="3668684" y="469733"/>
                </a:lnTo>
                <a:lnTo>
                  <a:pt x="3667819" y="404774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6"/>
                </a:lnTo>
                <a:lnTo>
                  <a:pt x="3622186" y="180488"/>
                </a:lnTo>
                <a:lnTo>
                  <a:pt x="3596285" y="139935"/>
                </a:lnTo>
                <a:lnTo>
                  <a:pt x="3564958" y="103724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 MT"/>
                <a:cs typeface="Arial MT"/>
              </a:rPr>
              <a:t>Replacing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10" dirty="0">
                <a:latin typeface="Arial MT"/>
                <a:cs typeface="Arial MT"/>
              </a:rPr>
              <a:t>missing </a:t>
            </a:r>
            <a:r>
              <a:rPr sz="2600" spc="80" dirty="0">
                <a:latin typeface="Arial MT"/>
                <a:cs typeface="Arial MT"/>
              </a:rPr>
              <a:t>values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of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55" dirty="0">
                <a:latin typeface="Arial MT"/>
                <a:cs typeface="Arial MT"/>
              </a:rPr>
              <a:t>Payload </a:t>
            </a:r>
            <a:r>
              <a:rPr sz="2600" dirty="0">
                <a:latin typeface="Arial MT"/>
                <a:cs typeface="Arial MT"/>
              </a:rPr>
              <a:t>Mass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165" dirty="0">
                <a:latin typeface="Arial MT"/>
                <a:cs typeface="Arial MT"/>
              </a:rPr>
              <a:t>column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with </a:t>
            </a:r>
            <a:r>
              <a:rPr sz="2600" spc="135" dirty="0">
                <a:latin typeface="Arial MT"/>
                <a:cs typeface="Arial MT"/>
              </a:rPr>
              <a:t>calculated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65" dirty="0">
                <a:latin typeface="Arial MT"/>
                <a:cs typeface="Arial MT"/>
              </a:rPr>
              <a:t>.mean() </a:t>
            </a:r>
            <a:r>
              <a:rPr sz="2600" spc="170" dirty="0">
                <a:latin typeface="Arial MT"/>
                <a:cs typeface="Arial MT"/>
              </a:rPr>
              <a:t>for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this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column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3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4"/>
                </a:lnTo>
                <a:lnTo>
                  <a:pt x="72398" y="139935"/>
                </a:lnTo>
                <a:lnTo>
                  <a:pt x="46497" y="180488"/>
                </a:lnTo>
                <a:lnTo>
                  <a:pt x="26563" y="224843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4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2" y="2892605"/>
                </a:lnTo>
                <a:lnTo>
                  <a:pt x="7783" y="2940695"/>
                </a:lnTo>
                <a:lnTo>
                  <a:pt x="15320" y="2981683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6"/>
                </a:lnTo>
                <a:lnTo>
                  <a:pt x="300604" y="3233516"/>
                </a:lnTo>
                <a:lnTo>
                  <a:pt x="348694" y="3238087"/>
                </a:lnTo>
                <a:lnTo>
                  <a:pt x="404775" y="3240435"/>
                </a:lnTo>
                <a:lnTo>
                  <a:pt x="469733" y="3241300"/>
                </a:lnTo>
                <a:lnTo>
                  <a:pt x="3198950" y="3241300"/>
                </a:lnTo>
                <a:lnTo>
                  <a:pt x="3263908" y="3240435"/>
                </a:lnTo>
                <a:lnTo>
                  <a:pt x="3319989" y="3238087"/>
                </a:lnTo>
                <a:lnTo>
                  <a:pt x="3368079" y="3233516"/>
                </a:lnTo>
                <a:lnTo>
                  <a:pt x="3409066" y="3225979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5"/>
                </a:lnTo>
                <a:lnTo>
                  <a:pt x="3665471" y="2892605"/>
                </a:lnTo>
                <a:lnTo>
                  <a:pt x="3667819" y="2836525"/>
                </a:lnTo>
                <a:lnTo>
                  <a:pt x="3668684" y="2771566"/>
                </a:lnTo>
                <a:lnTo>
                  <a:pt x="3668684" y="469733"/>
                </a:lnTo>
                <a:lnTo>
                  <a:pt x="3667819" y="404774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6"/>
                </a:lnTo>
                <a:lnTo>
                  <a:pt x="3622186" y="180488"/>
                </a:lnTo>
                <a:lnTo>
                  <a:pt x="3596285" y="139935"/>
                </a:lnTo>
                <a:lnTo>
                  <a:pt x="3564958" y="103724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 MT"/>
                <a:cs typeface="Arial MT"/>
              </a:rPr>
              <a:t>Exporting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CSV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11645" y="10310983"/>
            <a:ext cx="56813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Data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Collection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API</a:t>
            </a:r>
            <a:endParaRPr sz="295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9" y="3454547"/>
            <a:ext cx="887730" cy="846455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998" y="1055884"/>
            <a:ext cx="12151923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92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5"/>
                </a:lnTo>
                <a:lnTo>
                  <a:pt x="0" y="469733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3"/>
                </a:lnTo>
                <a:lnTo>
                  <a:pt x="3667819" y="404775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0" dirty="0">
                <a:latin typeface="Arial MT"/>
                <a:cs typeface="Arial MT"/>
              </a:rPr>
              <a:t>Requesting </a:t>
            </a:r>
            <a:r>
              <a:rPr sz="2600" spc="80" dirty="0">
                <a:latin typeface="Arial MT"/>
                <a:cs typeface="Arial MT"/>
              </a:rPr>
              <a:t>Falcon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229" dirty="0">
                <a:latin typeface="Arial MT"/>
                <a:cs typeface="Arial MT"/>
              </a:rPr>
              <a:t>9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launch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from </a:t>
            </a:r>
            <a:r>
              <a:rPr sz="2600" spc="105" dirty="0">
                <a:latin typeface="Arial MT"/>
                <a:cs typeface="Arial MT"/>
              </a:rPr>
              <a:t>Wikipedia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235684" y="0"/>
                </a:moveTo>
                <a:lnTo>
                  <a:pt x="433018" y="0"/>
                </a:lnTo>
                <a:lnTo>
                  <a:pt x="373137" y="797"/>
                </a:lnTo>
                <a:lnTo>
                  <a:pt x="321439" y="2961"/>
                </a:lnTo>
                <a:lnTo>
                  <a:pt x="277108" y="7175"/>
                </a:lnTo>
                <a:lnTo>
                  <a:pt x="239324" y="14122"/>
                </a:lnTo>
                <a:lnTo>
                  <a:pt x="158608" y="47214"/>
                </a:lnTo>
                <a:lnTo>
                  <a:pt x="115137" y="77718"/>
                </a:lnTo>
                <a:lnTo>
                  <a:pt x="77718" y="115137"/>
                </a:lnTo>
                <a:lnTo>
                  <a:pt x="47214" y="158609"/>
                </a:lnTo>
                <a:lnTo>
                  <a:pt x="24487" y="207270"/>
                </a:lnTo>
                <a:lnTo>
                  <a:pt x="7175" y="277108"/>
                </a:lnTo>
                <a:lnTo>
                  <a:pt x="2961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1" y="2919880"/>
                </a:lnTo>
                <a:lnTo>
                  <a:pt x="7175" y="2964211"/>
                </a:lnTo>
                <a:lnTo>
                  <a:pt x="14122" y="3001995"/>
                </a:lnTo>
                <a:lnTo>
                  <a:pt x="47214" y="3082711"/>
                </a:lnTo>
                <a:lnTo>
                  <a:pt x="77718" y="3126182"/>
                </a:lnTo>
                <a:lnTo>
                  <a:pt x="115137" y="3163601"/>
                </a:lnTo>
                <a:lnTo>
                  <a:pt x="158608" y="3194106"/>
                </a:lnTo>
                <a:lnTo>
                  <a:pt x="207269" y="3216833"/>
                </a:lnTo>
                <a:lnTo>
                  <a:pt x="277108" y="3234145"/>
                </a:lnTo>
                <a:lnTo>
                  <a:pt x="321439" y="3238359"/>
                </a:lnTo>
                <a:lnTo>
                  <a:pt x="373137" y="3240523"/>
                </a:lnTo>
                <a:lnTo>
                  <a:pt x="433018" y="3241320"/>
                </a:lnTo>
                <a:lnTo>
                  <a:pt x="3235684" y="3241320"/>
                </a:lnTo>
                <a:lnTo>
                  <a:pt x="3295566" y="3240523"/>
                </a:lnTo>
                <a:lnTo>
                  <a:pt x="3347263" y="3238359"/>
                </a:lnTo>
                <a:lnTo>
                  <a:pt x="3391594" y="3234145"/>
                </a:lnTo>
                <a:lnTo>
                  <a:pt x="3429378" y="3227197"/>
                </a:lnTo>
                <a:lnTo>
                  <a:pt x="3510094" y="3194106"/>
                </a:lnTo>
                <a:lnTo>
                  <a:pt x="3553565" y="3163601"/>
                </a:lnTo>
                <a:lnTo>
                  <a:pt x="3590984" y="3126182"/>
                </a:lnTo>
                <a:lnTo>
                  <a:pt x="3621488" y="3082711"/>
                </a:lnTo>
                <a:lnTo>
                  <a:pt x="3644215" y="3034050"/>
                </a:lnTo>
                <a:lnTo>
                  <a:pt x="3661528" y="2964211"/>
                </a:lnTo>
                <a:lnTo>
                  <a:pt x="3665742" y="2919880"/>
                </a:lnTo>
                <a:lnTo>
                  <a:pt x="3667906" y="2868183"/>
                </a:lnTo>
                <a:lnTo>
                  <a:pt x="3668703" y="2808301"/>
                </a:lnTo>
                <a:lnTo>
                  <a:pt x="3668703" y="433018"/>
                </a:lnTo>
                <a:lnTo>
                  <a:pt x="3667906" y="373137"/>
                </a:lnTo>
                <a:lnTo>
                  <a:pt x="3665742" y="321440"/>
                </a:lnTo>
                <a:lnTo>
                  <a:pt x="3661528" y="277108"/>
                </a:lnTo>
                <a:lnTo>
                  <a:pt x="3654580" y="239325"/>
                </a:lnTo>
                <a:lnTo>
                  <a:pt x="3621488" y="158609"/>
                </a:lnTo>
                <a:lnTo>
                  <a:pt x="3590984" y="115137"/>
                </a:lnTo>
                <a:lnTo>
                  <a:pt x="3553565" y="77718"/>
                </a:lnTo>
                <a:lnTo>
                  <a:pt x="3510094" y="47214"/>
                </a:lnTo>
                <a:lnTo>
                  <a:pt x="3461433" y="24487"/>
                </a:lnTo>
                <a:lnTo>
                  <a:pt x="3391594" y="7175"/>
                </a:lnTo>
                <a:lnTo>
                  <a:pt x="3347263" y="2961"/>
                </a:lnTo>
                <a:lnTo>
                  <a:pt x="3295566" y="797"/>
                </a:lnTo>
                <a:lnTo>
                  <a:pt x="323568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a </a:t>
            </a:r>
            <a:r>
              <a:rPr sz="2600" spc="114" dirty="0">
                <a:latin typeface="Arial MT"/>
                <a:cs typeface="Arial MT"/>
              </a:rPr>
              <a:t>BeautifulSoup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object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30" dirty="0">
                <a:latin typeface="Arial MT"/>
                <a:cs typeface="Arial MT"/>
              </a:rPr>
              <a:t>HTML </a:t>
            </a:r>
            <a:r>
              <a:rPr sz="2600" spc="85" dirty="0">
                <a:latin typeface="Arial MT"/>
                <a:cs typeface="Arial MT"/>
              </a:rPr>
              <a:t>response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8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6" y="3126182"/>
                </a:lnTo>
                <a:lnTo>
                  <a:pt x="115136" y="3163601"/>
                </a:lnTo>
                <a:lnTo>
                  <a:pt x="158609" y="3194106"/>
                </a:lnTo>
                <a:lnTo>
                  <a:pt x="207272" y="3216833"/>
                </a:lnTo>
                <a:lnTo>
                  <a:pt x="277107" y="3234145"/>
                </a:lnTo>
                <a:lnTo>
                  <a:pt x="321439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88" y="3241320"/>
                </a:lnTo>
                <a:lnTo>
                  <a:pt x="3295568" y="3240523"/>
                </a:lnTo>
                <a:lnTo>
                  <a:pt x="3347264" y="3238359"/>
                </a:lnTo>
                <a:lnTo>
                  <a:pt x="3391595" y="3234145"/>
                </a:lnTo>
                <a:lnTo>
                  <a:pt x="3429379" y="3227197"/>
                </a:lnTo>
                <a:lnTo>
                  <a:pt x="3510096" y="3194106"/>
                </a:lnTo>
                <a:lnTo>
                  <a:pt x="3553567" y="3163601"/>
                </a:lnTo>
                <a:lnTo>
                  <a:pt x="3590984" y="3126182"/>
                </a:lnTo>
                <a:lnTo>
                  <a:pt x="3621487" y="3082711"/>
                </a:lnTo>
                <a:lnTo>
                  <a:pt x="3644214" y="3034050"/>
                </a:lnTo>
                <a:lnTo>
                  <a:pt x="3661530" y="2964211"/>
                </a:lnTo>
                <a:lnTo>
                  <a:pt x="3665745" y="2919880"/>
                </a:lnTo>
                <a:lnTo>
                  <a:pt x="3667910" y="2868183"/>
                </a:lnTo>
                <a:lnTo>
                  <a:pt x="3668707" y="2808301"/>
                </a:lnTo>
                <a:lnTo>
                  <a:pt x="3668707" y="433018"/>
                </a:lnTo>
                <a:lnTo>
                  <a:pt x="3667910" y="373137"/>
                </a:lnTo>
                <a:lnTo>
                  <a:pt x="3665745" y="321440"/>
                </a:lnTo>
                <a:lnTo>
                  <a:pt x="3661530" y="277108"/>
                </a:lnTo>
                <a:lnTo>
                  <a:pt x="3654581" y="239325"/>
                </a:lnTo>
                <a:lnTo>
                  <a:pt x="3621487" y="158609"/>
                </a:lnTo>
                <a:lnTo>
                  <a:pt x="3590984" y="115137"/>
                </a:lnTo>
                <a:lnTo>
                  <a:pt x="3553567" y="77718"/>
                </a:lnTo>
                <a:lnTo>
                  <a:pt x="3510096" y="47214"/>
                </a:lnTo>
                <a:lnTo>
                  <a:pt x="3461435" y="24487"/>
                </a:lnTo>
                <a:lnTo>
                  <a:pt x="3391595" y="7175"/>
                </a:lnTo>
                <a:lnTo>
                  <a:pt x="3347264" y="2961"/>
                </a:lnTo>
                <a:lnTo>
                  <a:pt x="3295568" y="797"/>
                </a:lnTo>
                <a:lnTo>
                  <a:pt x="323568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spc="120" dirty="0">
                <a:latin typeface="Arial MT"/>
                <a:cs typeface="Arial MT"/>
              </a:rPr>
              <a:t>Extracting</a:t>
            </a:r>
            <a:endParaRPr sz="2600">
              <a:latin typeface="Arial MT"/>
              <a:cs typeface="Arial MT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95" dirty="0">
                <a:latin typeface="Arial MT"/>
                <a:cs typeface="Arial MT"/>
              </a:rPr>
              <a:t>all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65" dirty="0">
                <a:latin typeface="Arial MT"/>
                <a:cs typeface="Arial MT"/>
              </a:rPr>
              <a:t>column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80" dirty="0">
                <a:latin typeface="Arial MT"/>
                <a:cs typeface="Arial MT"/>
              </a:rPr>
              <a:t>names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50" dirty="0">
                <a:latin typeface="Arial MT"/>
                <a:cs typeface="Arial MT"/>
              </a:rPr>
              <a:t>HTML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table </a:t>
            </a:r>
            <a:r>
              <a:rPr sz="2600" spc="105" dirty="0">
                <a:latin typeface="Arial MT"/>
                <a:cs typeface="Arial MT"/>
              </a:rPr>
              <a:t>header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300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7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7" y="2961"/>
                </a:lnTo>
                <a:lnTo>
                  <a:pt x="277104" y="7175"/>
                </a:lnTo>
                <a:lnTo>
                  <a:pt x="239318" y="14122"/>
                </a:lnTo>
                <a:lnTo>
                  <a:pt x="158604" y="47213"/>
                </a:lnTo>
                <a:lnTo>
                  <a:pt x="115134" y="77717"/>
                </a:lnTo>
                <a:lnTo>
                  <a:pt x="77715" y="115137"/>
                </a:lnTo>
                <a:lnTo>
                  <a:pt x="47210" y="158608"/>
                </a:lnTo>
                <a:lnTo>
                  <a:pt x="24482" y="207269"/>
                </a:lnTo>
                <a:lnTo>
                  <a:pt x="7173" y="277108"/>
                </a:lnTo>
                <a:lnTo>
                  <a:pt x="2960" y="321439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2"/>
                </a:lnTo>
                <a:lnTo>
                  <a:pt x="2960" y="2919879"/>
                </a:lnTo>
                <a:lnTo>
                  <a:pt x="7173" y="2964210"/>
                </a:lnTo>
                <a:lnTo>
                  <a:pt x="14119" y="3001994"/>
                </a:lnTo>
                <a:lnTo>
                  <a:pt x="47210" y="3082710"/>
                </a:lnTo>
                <a:lnTo>
                  <a:pt x="77715" y="3126181"/>
                </a:lnTo>
                <a:lnTo>
                  <a:pt x="115134" y="3163600"/>
                </a:lnTo>
                <a:lnTo>
                  <a:pt x="158604" y="3194105"/>
                </a:lnTo>
                <a:lnTo>
                  <a:pt x="207262" y="3216832"/>
                </a:lnTo>
                <a:lnTo>
                  <a:pt x="277104" y="3234144"/>
                </a:lnTo>
                <a:lnTo>
                  <a:pt x="321437" y="3238358"/>
                </a:lnTo>
                <a:lnTo>
                  <a:pt x="373136" y="3240522"/>
                </a:lnTo>
                <a:lnTo>
                  <a:pt x="433018" y="3241319"/>
                </a:lnTo>
                <a:lnTo>
                  <a:pt x="3235678" y="3241319"/>
                </a:lnTo>
                <a:lnTo>
                  <a:pt x="3295560" y="3240522"/>
                </a:lnTo>
                <a:lnTo>
                  <a:pt x="3347258" y="3238358"/>
                </a:lnTo>
                <a:lnTo>
                  <a:pt x="3391589" y="3234144"/>
                </a:lnTo>
                <a:lnTo>
                  <a:pt x="3429372" y="3227196"/>
                </a:lnTo>
                <a:lnTo>
                  <a:pt x="3510087" y="3194105"/>
                </a:lnTo>
                <a:lnTo>
                  <a:pt x="3553560" y="3163600"/>
                </a:lnTo>
                <a:lnTo>
                  <a:pt x="3590980" y="3126181"/>
                </a:lnTo>
                <a:lnTo>
                  <a:pt x="3621486" y="3082710"/>
                </a:lnTo>
                <a:lnTo>
                  <a:pt x="3644214" y="3034049"/>
                </a:lnTo>
                <a:lnTo>
                  <a:pt x="3661523" y="2964210"/>
                </a:lnTo>
                <a:lnTo>
                  <a:pt x="3665736" y="2919879"/>
                </a:lnTo>
                <a:lnTo>
                  <a:pt x="3667900" y="2868182"/>
                </a:lnTo>
                <a:lnTo>
                  <a:pt x="3668697" y="2808301"/>
                </a:lnTo>
                <a:lnTo>
                  <a:pt x="3668697" y="433018"/>
                </a:lnTo>
                <a:lnTo>
                  <a:pt x="3667900" y="373137"/>
                </a:lnTo>
                <a:lnTo>
                  <a:pt x="3665736" y="321439"/>
                </a:lnTo>
                <a:lnTo>
                  <a:pt x="3661523" y="277108"/>
                </a:lnTo>
                <a:lnTo>
                  <a:pt x="3654577" y="239324"/>
                </a:lnTo>
                <a:lnTo>
                  <a:pt x="3621486" y="158608"/>
                </a:lnTo>
                <a:lnTo>
                  <a:pt x="3590980" y="115137"/>
                </a:lnTo>
                <a:lnTo>
                  <a:pt x="3553560" y="77717"/>
                </a:lnTo>
                <a:lnTo>
                  <a:pt x="3510087" y="47213"/>
                </a:lnTo>
                <a:lnTo>
                  <a:pt x="3461424" y="24486"/>
                </a:lnTo>
                <a:lnTo>
                  <a:pt x="3391589" y="7175"/>
                </a:lnTo>
                <a:lnTo>
                  <a:pt x="3347258" y="2961"/>
                </a:lnTo>
                <a:lnTo>
                  <a:pt x="3295560" y="797"/>
                </a:lnTo>
                <a:lnTo>
                  <a:pt x="32356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Collecting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65" dirty="0">
                <a:latin typeface="Arial MT"/>
                <a:cs typeface="Arial MT"/>
              </a:rPr>
              <a:t>by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parsing </a:t>
            </a:r>
            <a:r>
              <a:rPr sz="2600" spc="50" dirty="0">
                <a:latin typeface="Arial MT"/>
                <a:cs typeface="Arial MT"/>
              </a:rPr>
              <a:t>HTML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05" dirty="0">
                <a:latin typeface="Arial MT"/>
                <a:cs typeface="Arial MT"/>
              </a:rPr>
              <a:t>tables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6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9" y="180489"/>
                </a:lnTo>
                <a:lnTo>
                  <a:pt x="26566" y="224844"/>
                </a:lnTo>
                <a:lnTo>
                  <a:pt x="7784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4" y="2940696"/>
                </a:lnTo>
                <a:lnTo>
                  <a:pt x="15322" y="2981684"/>
                </a:lnTo>
                <a:lnTo>
                  <a:pt x="46499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4" y="3240436"/>
                </a:lnTo>
                <a:lnTo>
                  <a:pt x="469732" y="3241301"/>
                </a:lnTo>
                <a:lnTo>
                  <a:pt x="3198946" y="3241301"/>
                </a:lnTo>
                <a:lnTo>
                  <a:pt x="3263905" y="3240436"/>
                </a:lnTo>
                <a:lnTo>
                  <a:pt x="3319987" y="3238088"/>
                </a:lnTo>
                <a:lnTo>
                  <a:pt x="3368077" y="3233517"/>
                </a:lnTo>
                <a:lnTo>
                  <a:pt x="3409064" y="3225980"/>
                </a:lnTo>
                <a:lnTo>
                  <a:pt x="3488191" y="3194803"/>
                </a:lnTo>
                <a:lnTo>
                  <a:pt x="3528746" y="3168902"/>
                </a:lnTo>
                <a:lnTo>
                  <a:pt x="3564958" y="3137576"/>
                </a:lnTo>
                <a:lnTo>
                  <a:pt x="3596286" y="3101365"/>
                </a:lnTo>
                <a:lnTo>
                  <a:pt x="3622187" y="3060812"/>
                </a:lnTo>
                <a:lnTo>
                  <a:pt x="3642121" y="3016456"/>
                </a:lnTo>
                <a:lnTo>
                  <a:pt x="3660903" y="2940696"/>
                </a:lnTo>
                <a:lnTo>
                  <a:pt x="3665475" y="2892606"/>
                </a:lnTo>
                <a:lnTo>
                  <a:pt x="3667823" y="2836526"/>
                </a:lnTo>
                <a:lnTo>
                  <a:pt x="3668688" y="2771567"/>
                </a:lnTo>
                <a:lnTo>
                  <a:pt x="3668688" y="469734"/>
                </a:lnTo>
                <a:lnTo>
                  <a:pt x="3667823" y="404775"/>
                </a:lnTo>
                <a:lnTo>
                  <a:pt x="3665475" y="348695"/>
                </a:lnTo>
                <a:lnTo>
                  <a:pt x="3660903" y="300604"/>
                </a:lnTo>
                <a:lnTo>
                  <a:pt x="3653366" y="259617"/>
                </a:lnTo>
                <a:lnTo>
                  <a:pt x="3622187" y="180489"/>
                </a:lnTo>
                <a:lnTo>
                  <a:pt x="3596286" y="139936"/>
                </a:lnTo>
                <a:lnTo>
                  <a:pt x="3564958" y="103725"/>
                </a:lnTo>
                <a:lnTo>
                  <a:pt x="3528746" y="72398"/>
                </a:lnTo>
                <a:lnTo>
                  <a:pt x="3488191" y="46497"/>
                </a:lnTo>
                <a:lnTo>
                  <a:pt x="3443834" y="26563"/>
                </a:lnTo>
                <a:lnTo>
                  <a:pt x="3368077" y="7783"/>
                </a:lnTo>
                <a:lnTo>
                  <a:pt x="3319987" y="3212"/>
                </a:lnTo>
                <a:lnTo>
                  <a:pt x="3263905" y="864"/>
                </a:lnTo>
                <a:lnTo>
                  <a:pt x="319894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Constructing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45" dirty="0">
                <a:latin typeface="Arial MT"/>
                <a:cs typeface="Arial MT"/>
              </a:rPr>
              <a:t>we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70" dirty="0">
                <a:latin typeface="Arial MT"/>
                <a:cs typeface="Arial MT"/>
              </a:rPr>
              <a:t>have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obtained </a:t>
            </a:r>
            <a:r>
              <a:rPr sz="2600" spc="165" dirty="0">
                <a:latin typeface="Arial MT"/>
                <a:cs typeface="Arial MT"/>
              </a:rPr>
              <a:t>into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6"/>
                </a:lnTo>
                <a:lnTo>
                  <a:pt x="3596285" y="3101365"/>
                </a:lnTo>
                <a:lnTo>
                  <a:pt x="3622186" y="3060812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4"/>
                </a:lnTo>
                <a:lnTo>
                  <a:pt x="3667819" y="404775"/>
                </a:lnTo>
                <a:lnTo>
                  <a:pt x="3665471" y="348695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dataframe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6"/>
                </a:lnTo>
                <a:lnTo>
                  <a:pt x="3596285" y="3101365"/>
                </a:lnTo>
                <a:lnTo>
                  <a:pt x="3622186" y="3060812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4"/>
                </a:lnTo>
                <a:lnTo>
                  <a:pt x="3667819" y="404775"/>
                </a:lnTo>
                <a:lnTo>
                  <a:pt x="3665471" y="348695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 MT"/>
                <a:cs typeface="Arial MT"/>
              </a:rPr>
              <a:t>Exporting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CSV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36148" y="10310983"/>
            <a:ext cx="84321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Data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Collection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with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Web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9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Scraping</a:t>
            </a:r>
            <a:endParaRPr sz="295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607083" y="3501159"/>
            <a:ext cx="774065" cy="755650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597476" y="7844535"/>
            <a:ext cx="774065" cy="755650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5</TotalTime>
  <Words>2392</Words>
  <Application>Microsoft Office PowerPoint</Application>
  <PresentationFormat>Custom</PresentationFormat>
  <Paragraphs>219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Aptos</vt:lpstr>
      <vt:lpstr>Arial MT</vt:lpstr>
      <vt:lpstr>Baguet Script</vt:lpstr>
      <vt:lpstr>Courier New</vt:lpstr>
      <vt:lpstr>Office Theme</vt:lpstr>
      <vt:lpstr>Sneha Venkatapathy</vt:lpstr>
      <vt:lpstr>PowerPoint Presentation</vt:lpstr>
      <vt:lpstr>Summary of methodologies</vt:lpstr>
      <vt:lpstr>Project background and context</vt:lpstr>
      <vt:lpstr>PowerPoint Presentation</vt:lpstr>
      <vt:lpstr>PowerPoint Presentation</vt:lpstr>
      <vt:lpstr>Data collection process involved a combination of API requests from SpaceX REST API and Web Scraping data from a table in SpaceX’s Wikipedia entry.</vt:lpstr>
      <vt:lpstr>PowerPoint Presentation</vt:lpstr>
      <vt:lpstr>PowerPoint Presentation</vt:lpstr>
      <vt:lpstr>PowerPoint Presentation</vt:lpstr>
      <vt:lpstr>Charts were plotted:</vt:lpstr>
      <vt:lpstr>PowerPoint Presentation</vt:lpstr>
      <vt:lpstr>Markers of all Launch Sites: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  <vt:lpstr>Special Thanks to: Instructors Coursera IBM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dc:creator>Sneha Venkatapathy</dc:creator>
  <cp:lastModifiedBy>Sneha Venkatapathy</cp:lastModifiedBy>
  <cp:revision>1</cp:revision>
  <dcterms:created xsi:type="dcterms:W3CDTF">2025-02-19T16:06:34Z</dcterms:created>
  <dcterms:modified xsi:type="dcterms:W3CDTF">2025-02-19T16:12:40Z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2025-02-19T00:00:00Z</vt:filetime>
  </property>
  <property fmtid="{D5CDD505-2E9C-101B-9397-08002B2CF9AE}" pid="5" name="Producer">
    <vt:lpwstr>macOS Version 11.5.2 (Build 20G95) Quartz PDFContext</vt:lpwstr>
  </property>
</Properties>
</file>